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102.png" ContentType="image/png"/>
  <Override PartName="/ppt/media/image95.png" ContentType="image/png"/>
  <Override PartName="/ppt/media/image88.png" ContentType="image/png"/>
  <Override PartName="/ppt/media/image64.png" ContentType="image/png"/>
  <Override PartName="/ppt/media/image99.png" ContentType="image/png"/>
  <Override PartName="/ppt/media/image62.png" ContentType="image/png"/>
  <Override PartName="/ppt/media/image87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97.png" ContentType="image/png"/>
  <Override PartName="/ppt/media/image60.png" ContentType="image/png"/>
  <Override PartName="/ppt/media/image96.png" ContentType="image/png"/>
  <Override PartName="/ppt/media/image89.png" ContentType="image/png"/>
  <Override PartName="/ppt/media/image77.png" ContentType="image/png"/>
  <Override PartName="/ppt/media/image101.png" ContentType="image/png"/>
  <Override PartName="/ppt/media/image79.png" ContentType="image/png"/>
  <Override PartName="/ppt/media/image78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5.png" ContentType="image/png"/>
  <Override PartName="/ppt/media/image17.png" ContentType="image/png"/>
  <Override PartName="/ppt/media/image8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94982EB-910C-4DDA-8134-331FA7F99E7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dt" idx="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1.7.2013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.karar vermede kolaylık müşteriye hızlı dönüş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ftr" idx="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 type="sldNum" idx="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‹</a:t>
            </a:r>
            <a:r>
              <a:rPr b="0" lang="cs-CZ" sz="1200" spc="-1" strike="noStrike">
                <a:latin typeface="Times New Roman"/>
              </a:rPr>
              <a:t>#›</a:t>
            </a:r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C35F18-4531-4E3D-A67C-F3255B792D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A05F19-45D1-4967-9B82-833464A1E5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94BE71-4191-44CD-8649-47D8668A9A3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A81904-5ACF-425E-BF70-FB25B54EDAA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330379-8A87-49A5-8B71-810866F934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7844F5-2ED5-43B2-92E2-4930819E16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1CBFD6-992F-471B-A179-EA940D4C83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BF9A96-FF2E-4686-B605-15020BC937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876C10-B3BF-480B-BFD0-AE7C70E370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B62AE6-C0CC-419B-AA28-8BCA8DFB9B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1E22E3B-02CA-44FC-A15A-C2C5D4633A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D12552-55D0-4BE7-B19F-F29D79BDF0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DDC818-4809-4A8B-A10B-944F0349D11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/>
          <p:cNvSpPr/>
          <p:nvPr/>
        </p:nvSpPr>
        <p:spPr>
          <a:xfrm>
            <a:off x="11087280" y="3086280"/>
            <a:ext cx="7200720" cy="7200720"/>
          </a:xfrm>
          <a:custGeom>
            <a:avLst/>
            <a:gdLst/>
            <a:ah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Freeform 3"/>
          <p:cNvSpPr/>
          <p:nvPr/>
        </p:nvSpPr>
        <p:spPr>
          <a:xfrm>
            <a:off x="9810000" y="2652120"/>
            <a:ext cx="1276560" cy="1276560"/>
          </a:xfrm>
          <a:custGeom>
            <a:avLst/>
            <a:gdLst/>
            <a:ahLst/>
            <a:rect l="l" t="t" r="r" b="b"/>
            <a:pathLst>
              <a:path w="1276987" h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Freeform 4"/>
          <p:cNvSpPr/>
          <p:nvPr/>
        </p:nvSpPr>
        <p:spPr>
          <a:xfrm rot="7683000">
            <a:off x="-1382760" y="-1859400"/>
            <a:ext cx="4114440" cy="4114440"/>
          </a:xfrm>
          <a:custGeom>
            <a:avLst/>
            <a:gdLst/>
            <a:ah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Freeform 5"/>
          <p:cNvSpPr/>
          <p:nvPr/>
        </p:nvSpPr>
        <p:spPr>
          <a:xfrm>
            <a:off x="898920" y="8322480"/>
            <a:ext cx="457200" cy="457200"/>
          </a:xfrm>
          <a:custGeom>
            <a:avLst/>
            <a:gdLst/>
            <a:ahLst/>
            <a:rect l="l" t="t" r="r" b="b"/>
            <a:pathLst>
              <a:path w="457550" h="457550">
                <a:moveTo>
                  <a:pt x="0" y="0"/>
                </a:moveTo>
                <a:lnTo>
                  <a:pt x="457550" y="0"/>
                </a:lnTo>
                <a:lnTo>
                  <a:pt x="457550" y="457550"/>
                </a:lnTo>
                <a:lnTo>
                  <a:pt x="0" y="457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Freeform 6"/>
          <p:cNvSpPr/>
          <p:nvPr/>
        </p:nvSpPr>
        <p:spPr>
          <a:xfrm rot="7683000">
            <a:off x="14147280" y="8588880"/>
            <a:ext cx="631080" cy="631080"/>
          </a:xfrm>
          <a:custGeom>
            <a:avLst/>
            <a:gdLst/>
            <a:ahLst/>
            <a:rect l="l" t="t" r="r" b="b"/>
            <a:pathLst>
              <a:path w="631420" h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Freeform 7"/>
          <p:cNvSpPr/>
          <p:nvPr/>
        </p:nvSpPr>
        <p:spPr>
          <a:xfrm>
            <a:off x="15669000" y="832680"/>
            <a:ext cx="1189080" cy="1189080"/>
          </a:xfrm>
          <a:custGeom>
            <a:avLst/>
            <a:gdLst/>
            <a:ahLst/>
            <a:rect l="l" t="t" r="r" b="b"/>
            <a:pathLst>
              <a:path w="1189353" h="1189353">
                <a:moveTo>
                  <a:pt x="0" y="0"/>
                </a:moveTo>
                <a:lnTo>
                  <a:pt x="1189353" y="0"/>
                </a:lnTo>
                <a:lnTo>
                  <a:pt x="1189353" y="1189353"/>
                </a:lnTo>
                <a:lnTo>
                  <a:pt x="0" y="11893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Freeform 8"/>
          <p:cNvSpPr/>
          <p:nvPr/>
        </p:nvSpPr>
        <p:spPr>
          <a:xfrm>
            <a:off x="14019120" y="832680"/>
            <a:ext cx="1209240" cy="1189080"/>
          </a:xfrm>
          <a:custGeom>
            <a:avLst/>
            <a:gdLst/>
            <a:ahLst/>
            <a:rect l="l" t="t" r="r" b="b"/>
            <a:pathLst>
              <a:path w="1209511" h="1189353">
                <a:moveTo>
                  <a:pt x="0" y="0"/>
                </a:moveTo>
                <a:lnTo>
                  <a:pt x="1209511" y="0"/>
                </a:lnTo>
                <a:lnTo>
                  <a:pt x="1209511" y="1189353"/>
                </a:lnTo>
                <a:lnTo>
                  <a:pt x="0" y="11893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TextBox 9"/>
          <p:cNvSpPr/>
          <p:nvPr/>
        </p:nvSpPr>
        <p:spPr>
          <a:xfrm>
            <a:off x="1690560" y="8265600"/>
            <a:ext cx="888264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756"/>
              </a:lnSpc>
              <a:buNone/>
            </a:pPr>
            <a:r>
              <a:rPr b="0" lang="en-US" sz="3130" spc="211" strike="noStrike">
                <a:solidFill>
                  <a:srgbClr val="f35000"/>
                </a:solidFill>
                <a:latin typeface="Codec Pro ExtraBold"/>
              </a:rPr>
              <a:t>Akbank &amp; Microsoft AI Academy Data Analyst Eğitimi</a:t>
            </a:r>
            <a:endParaRPr b="0" lang="en-US" sz="313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1565640" y="3176280"/>
            <a:ext cx="8882640" cy="34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119"/>
              </a:lnSpc>
              <a:buNone/>
            </a:pPr>
            <a:r>
              <a:rPr b="0" lang="en-US" sz="7600" spc="514" strike="noStrike">
                <a:solidFill>
                  <a:srgbClr val="000000"/>
                </a:solidFill>
                <a:latin typeface="Codec Pro ExtraBold"/>
              </a:rPr>
              <a:t>KREDİ TEMERRÜT TAHMİN MODELİ</a:t>
            </a:r>
            <a:endParaRPr b="0" lang="en-US" sz="7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AutoShape 2"/>
          <p:cNvSpPr/>
          <p:nvPr/>
        </p:nvSpPr>
        <p:spPr>
          <a:xfrm>
            <a:off x="1028520" y="3828960"/>
            <a:ext cx="16230600" cy="360"/>
          </a:xfrm>
          <a:prstGeom prst="line">
            <a:avLst/>
          </a:prstGeom>
          <a:ln w="38100">
            <a:solidFill>
              <a:srgbClr val="2e2d2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TextBox 3"/>
          <p:cNvSpPr/>
          <p:nvPr/>
        </p:nvSpPr>
        <p:spPr>
          <a:xfrm>
            <a:off x="1862280" y="4763520"/>
            <a:ext cx="17845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48"/>
              </a:lnSpc>
              <a:buNone/>
            </a:pPr>
            <a:r>
              <a:rPr b="0" lang="en-US" sz="3380" spc="-1" strike="noStrike">
                <a:solidFill>
                  <a:srgbClr val="000000"/>
                </a:solidFill>
                <a:latin typeface="Montserrat Medium"/>
              </a:rPr>
              <a:t>1</a:t>
            </a:r>
            <a:endParaRPr b="0" lang="en-US" sz="3380" spc="-1" strike="noStrike">
              <a:latin typeface="Arial"/>
            </a:endParaRPr>
          </a:p>
        </p:txBody>
      </p:sp>
      <p:sp>
        <p:nvSpPr>
          <p:cNvPr id="231" name="Freeform 4"/>
          <p:cNvSpPr/>
          <p:nvPr/>
        </p:nvSpPr>
        <p:spPr>
          <a:xfrm>
            <a:off x="2010960" y="3104280"/>
            <a:ext cx="1487520" cy="1487520"/>
          </a:xfrm>
          <a:custGeom>
            <a:avLst/>
            <a:gdLst/>
            <a:ahLst/>
            <a:rect l="l" t="t" r="r" b="b"/>
            <a:pathLst>
              <a:path w="1487820" h="1487820">
                <a:moveTo>
                  <a:pt x="0" y="0"/>
                </a:moveTo>
                <a:lnTo>
                  <a:pt x="1487820" y="0"/>
                </a:lnTo>
                <a:lnTo>
                  <a:pt x="1487820" y="1487819"/>
                </a:lnTo>
                <a:lnTo>
                  <a:pt x="0" y="1487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Freeform 5"/>
          <p:cNvSpPr/>
          <p:nvPr/>
        </p:nvSpPr>
        <p:spPr>
          <a:xfrm>
            <a:off x="5205600" y="3104280"/>
            <a:ext cx="1487520" cy="1487520"/>
          </a:xfrm>
          <a:custGeom>
            <a:avLst/>
            <a:gdLst/>
            <a:ahLst/>
            <a:rect l="l" t="t" r="r" b="b"/>
            <a:pathLst>
              <a:path w="1487820" h="1487820">
                <a:moveTo>
                  <a:pt x="0" y="0"/>
                </a:moveTo>
                <a:lnTo>
                  <a:pt x="1487819" y="0"/>
                </a:lnTo>
                <a:lnTo>
                  <a:pt x="1487819" y="1487819"/>
                </a:lnTo>
                <a:lnTo>
                  <a:pt x="0" y="1487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Freeform 6"/>
          <p:cNvSpPr/>
          <p:nvPr/>
        </p:nvSpPr>
        <p:spPr>
          <a:xfrm>
            <a:off x="8400240" y="3104280"/>
            <a:ext cx="1487520" cy="1487520"/>
          </a:xfrm>
          <a:custGeom>
            <a:avLst/>
            <a:gdLst/>
            <a:ahLst/>
            <a:rect l="l" t="t" r="r" b="b"/>
            <a:pathLst>
              <a:path w="1487820" h="1487820">
                <a:moveTo>
                  <a:pt x="0" y="0"/>
                </a:moveTo>
                <a:lnTo>
                  <a:pt x="1487820" y="0"/>
                </a:lnTo>
                <a:lnTo>
                  <a:pt x="1487820" y="1487819"/>
                </a:lnTo>
                <a:lnTo>
                  <a:pt x="0" y="1487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Freeform 7"/>
          <p:cNvSpPr/>
          <p:nvPr/>
        </p:nvSpPr>
        <p:spPr>
          <a:xfrm>
            <a:off x="11592720" y="3104280"/>
            <a:ext cx="1487520" cy="1487520"/>
          </a:xfrm>
          <a:custGeom>
            <a:avLst/>
            <a:gdLst/>
            <a:ahLst/>
            <a:rect l="l" t="t" r="r" b="b"/>
            <a:pathLst>
              <a:path w="1487820" h="1487820">
                <a:moveTo>
                  <a:pt x="0" y="0"/>
                </a:moveTo>
                <a:lnTo>
                  <a:pt x="1487819" y="0"/>
                </a:lnTo>
                <a:lnTo>
                  <a:pt x="1487819" y="1487819"/>
                </a:lnTo>
                <a:lnTo>
                  <a:pt x="0" y="1487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Box 8"/>
          <p:cNvSpPr/>
          <p:nvPr/>
        </p:nvSpPr>
        <p:spPr>
          <a:xfrm>
            <a:off x="1285920" y="5449320"/>
            <a:ext cx="293760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320" spc="-1" strike="noStrike">
                <a:solidFill>
                  <a:srgbClr val="2e2d2d"/>
                </a:solidFill>
                <a:latin typeface="Canva Sans 2 Bold"/>
              </a:rPr>
              <a:t>Müşteri kredi talebiyle gelir</a:t>
            </a:r>
            <a:endParaRPr b="0" lang="en-US" sz="2320" spc="-1" strike="noStrike">
              <a:latin typeface="Arial"/>
            </a:endParaRPr>
          </a:p>
        </p:txBody>
      </p:sp>
      <p:sp>
        <p:nvSpPr>
          <p:cNvPr id="236" name="TextBox 9"/>
          <p:cNvSpPr/>
          <p:nvPr/>
        </p:nvSpPr>
        <p:spPr>
          <a:xfrm>
            <a:off x="1285920" y="6479280"/>
            <a:ext cx="3002400" cy="10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140" spc="-1" strike="noStrike">
                <a:solidFill>
                  <a:srgbClr val="2e2d2d"/>
                </a:solidFill>
                <a:latin typeface="Canva Sans 2"/>
              </a:rPr>
              <a:t>Mehmet kredi için bankaya başvuru yapar.</a:t>
            </a:r>
            <a:endParaRPr b="0" lang="en-US" sz="2140" spc="-1" strike="noStrike">
              <a:latin typeface="Arial"/>
            </a:endParaRPr>
          </a:p>
        </p:txBody>
      </p:sp>
      <p:sp>
        <p:nvSpPr>
          <p:cNvPr id="237" name="Freeform 10"/>
          <p:cNvSpPr/>
          <p:nvPr/>
        </p:nvSpPr>
        <p:spPr>
          <a:xfrm>
            <a:off x="14785560" y="3104280"/>
            <a:ext cx="1487520" cy="1487520"/>
          </a:xfrm>
          <a:custGeom>
            <a:avLst/>
            <a:gdLst/>
            <a:ahLst/>
            <a:rect l="l" t="t" r="r" b="b"/>
            <a:pathLst>
              <a:path w="1487820" h="1487820">
                <a:moveTo>
                  <a:pt x="0" y="0"/>
                </a:moveTo>
                <a:lnTo>
                  <a:pt x="1487820" y="0"/>
                </a:lnTo>
                <a:lnTo>
                  <a:pt x="1487820" y="1487819"/>
                </a:lnTo>
                <a:lnTo>
                  <a:pt x="0" y="1487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11"/>
          <p:cNvSpPr/>
          <p:nvPr/>
        </p:nvSpPr>
        <p:spPr>
          <a:xfrm>
            <a:off x="5056920" y="4763520"/>
            <a:ext cx="17845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48"/>
              </a:lnSpc>
              <a:buNone/>
            </a:pPr>
            <a:r>
              <a:rPr b="0" lang="en-US" sz="3380" spc="-1" strike="noStrike">
                <a:solidFill>
                  <a:srgbClr val="000000"/>
                </a:solidFill>
                <a:latin typeface="Montserrat Medium"/>
              </a:rPr>
              <a:t>2</a:t>
            </a:r>
            <a:endParaRPr b="0" lang="en-US" sz="3380" spc="-1" strike="noStrike">
              <a:latin typeface="Arial"/>
            </a:endParaRPr>
          </a:p>
        </p:txBody>
      </p:sp>
      <p:sp>
        <p:nvSpPr>
          <p:cNvPr id="239" name="TextBox 12"/>
          <p:cNvSpPr/>
          <p:nvPr/>
        </p:nvSpPr>
        <p:spPr>
          <a:xfrm>
            <a:off x="4480560" y="5449320"/>
            <a:ext cx="293760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320" spc="-1" strike="noStrike">
                <a:solidFill>
                  <a:srgbClr val="2e2d2d"/>
                </a:solidFill>
                <a:latin typeface="Canva Sans 2 Bold"/>
              </a:rPr>
              <a:t>Gerekli bilgiler müşteriden alınır</a:t>
            </a:r>
            <a:endParaRPr b="0" lang="en-US" sz="2320" spc="-1" strike="noStrike">
              <a:latin typeface="Arial"/>
            </a:endParaRPr>
          </a:p>
        </p:txBody>
      </p:sp>
      <p:sp>
        <p:nvSpPr>
          <p:cNvPr id="240" name="TextBox 13"/>
          <p:cNvSpPr/>
          <p:nvPr/>
        </p:nvSpPr>
        <p:spPr>
          <a:xfrm>
            <a:off x="4448160" y="6479280"/>
            <a:ext cx="3002400" cy="14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140" spc="-1" strike="noStrike">
                <a:solidFill>
                  <a:srgbClr val="2e2d2d"/>
                </a:solidFill>
                <a:latin typeface="Canva Sans 2"/>
              </a:rPr>
              <a:t>Mehmet gerekli bilgileri verir ve veriler sisteme yüklenir.</a:t>
            </a:r>
            <a:endParaRPr b="0" lang="en-US" sz="2140" spc="-1" strike="noStrike">
              <a:latin typeface="Arial"/>
            </a:endParaRPr>
          </a:p>
        </p:txBody>
      </p:sp>
      <p:sp>
        <p:nvSpPr>
          <p:cNvPr id="241" name="TextBox 14"/>
          <p:cNvSpPr/>
          <p:nvPr/>
        </p:nvSpPr>
        <p:spPr>
          <a:xfrm>
            <a:off x="13838040" y="5449320"/>
            <a:ext cx="31924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320" spc="-1" strike="noStrike">
                <a:solidFill>
                  <a:srgbClr val="2e2d2d"/>
                </a:solidFill>
                <a:latin typeface="Canva Sans 2 Bold"/>
              </a:rPr>
              <a:t>Müşteriye geri dönü</a:t>
            </a:r>
            <a:r>
              <a:rPr b="0" lang="tr-TR" sz="2320" spc="-1" strike="noStrike">
                <a:solidFill>
                  <a:srgbClr val="2e2d2d"/>
                </a:solidFill>
                <a:latin typeface="Canva Sans 2 Bold"/>
              </a:rPr>
              <a:t>ş</a:t>
            </a:r>
            <a:r>
              <a:rPr b="0" lang="en-US" sz="2320" spc="-1" strike="noStrike">
                <a:solidFill>
                  <a:srgbClr val="2e2d2d"/>
                </a:solidFill>
                <a:latin typeface="Canva Sans 2 Bold"/>
              </a:rPr>
              <a:t>te bulunulması</a:t>
            </a:r>
            <a:endParaRPr b="0" lang="en-US" sz="2320" spc="-1" strike="noStrike">
              <a:latin typeface="Arial"/>
            </a:endParaRPr>
          </a:p>
        </p:txBody>
      </p:sp>
      <p:sp>
        <p:nvSpPr>
          <p:cNvPr id="242" name="TextBox 15"/>
          <p:cNvSpPr/>
          <p:nvPr/>
        </p:nvSpPr>
        <p:spPr>
          <a:xfrm>
            <a:off x="7675560" y="5449320"/>
            <a:ext cx="293760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320" spc="-1" strike="noStrike">
                <a:solidFill>
                  <a:srgbClr val="2e2d2d"/>
                </a:solidFill>
                <a:latin typeface="Canva Sans 2 Bold"/>
              </a:rPr>
              <a:t>Modelin tespit   etmesi</a:t>
            </a:r>
            <a:endParaRPr b="0" lang="en-US" sz="2320" spc="-1" strike="noStrike">
              <a:latin typeface="Arial"/>
            </a:endParaRPr>
          </a:p>
        </p:txBody>
      </p:sp>
      <p:sp>
        <p:nvSpPr>
          <p:cNvPr id="243" name="TextBox 16"/>
          <p:cNvSpPr/>
          <p:nvPr/>
        </p:nvSpPr>
        <p:spPr>
          <a:xfrm>
            <a:off x="10868040" y="5449320"/>
            <a:ext cx="293760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320" spc="-1" strike="noStrike">
                <a:solidFill>
                  <a:srgbClr val="2e2d2d"/>
                </a:solidFill>
                <a:latin typeface="Canva Sans 2 Bold"/>
              </a:rPr>
              <a:t>Risk değerlendirmesi</a:t>
            </a:r>
            <a:endParaRPr b="0" lang="en-US" sz="2320" spc="-1" strike="noStrike">
              <a:latin typeface="Arial"/>
            </a:endParaRPr>
          </a:p>
        </p:txBody>
      </p:sp>
      <p:sp>
        <p:nvSpPr>
          <p:cNvPr id="244" name="TextBox 17"/>
          <p:cNvSpPr/>
          <p:nvPr/>
        </p:nvSpPr>
        <p:spPr>
          <a:xfrm>
            <a:off x="14637240" y="4763520"/>
            <a:ext cx="17845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48"/>
              </a:lnSpc>
              <a:buNone/>
            </a:pPr>
            <a:r>
              <a:rPr b="0" lang="en-US" sz="3380" spc="-1" strike="noStrike">
                <a:solidFill>
                  <a:srgbClr val="000000"/>
                </a:solidFill>
                <a:latin typeface="Montserrat Medium"/>
              </a:rPr>
              <a:t>5</a:t>
            </a:r>
            <a:endParaRPr b="0" lang="en-US" sz="3380" spc="-1" strike="noStrike">
              <a:latin typeface="Arial"/>
            </a:endParaRPr>
          </a:p>
        </p:txBody>
      </p:sp>
      <p:sp>
        <p:nvSpPr>
          <p:cNvPr id="245" name="TextBox 18"/>
          <p:cNvSpPr/>
          <p:nvPr/>
        </p:nvSpPr>
        <p:spPr>
          <a:xfrm>
            <a:off x="11444400" y="4763520"/>
            <a:ext cx="17845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48"/>
              </a:lnSpc>
              <a:buNone/>
            </a:pPr>
            <a:r>
              <a:rPr b="0" lang="en-US" sz="3380" spc="-1" strike="noStrike">
                <a:solidFill>
                  <a:srgbClr val="000000"/>
                </a:solidFill>
                <a:latin typeface="Montserrat Medium"/>
              </a:rPr>
              <a:t>4</a:t>
            </a:r>
            <a:endParaRPr b="0" lang="en-US" sz="3380" spc="-1" strike="noStrike">
              <a:latin typeface="Arial"/>
            </a:endParaRPr>
          </a:p>
        </p:txBody>
      </p:sp>
      <p:sp>
        <p:nvSpPr>
          <p:cNvPr id="246" name="TextBox 19"/>
          <p:cNvSpPr/>
          <p:nvPr/>
        </p:nvSpPr>
        <p:spPr>
          <a:xfrm>
            <a:off x="8251920" y="4763520"/>
            <a:ext cx="17845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48"/>
              </a:lnSpc>
              <a:buNone/>
            </a:pPr>
            <a:r>
              <a:rPr b="0" lang="en-US" sz="3380" spc="-1" strike="noStrike">
                <a:solidFill>
                  <a:srgbClr val="000000"/>
                </a:solidFill>
                <a:latin typeface="Montserrat Medium"/>
              </a:rPr>
              <a:t>3</a:t>
            </a:r>
            <a:endParaRPr b="0" lang="en-US" sz="3380" spc="-1" strike="noStrike">
              <a:latin typeface="Arial"/>
            </a:endParaRPr>
          </a:p>
        </p:txBody>
      </p:sp>
      <p:sp>
        <p:nvSpPr>
          <p:cNvPr id="247" name="TextBox 20"/>
          <p:cNvSpPr/>
          <p:nvPr/>
        </p:nvSpPr>
        <p:spPr>
          <a:xfrm>
            <a:off x="14028120" y="6479280"/>
            <a:ext cx="3002400" cy="17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140" spc="-1" strike="noStrike">
                <a:solidFill>
                  <a:srgbClr val="2e2d2d"/>
                </a:solidFill>
                <a:latin typeface="Canva Sans 2"/>
              </a:rPr>
              <a:t>Modelin sonuçlarına göre Mehmet’e geri dönüş yapılır, krediyi alıp alamayacağı söyle</a:t>
            </a:r>
            <a:r>
              <a:rPr b="0" lang="tr-TR" sz="2140" spc="-1" strike="noStrike">
                <a:solidFill>
                  <a:srgbClr val="2e2d2d"/>
                </a:solidFill>
                <a:latin typeface="Canva Sans 2"/>
              </a:rPr>
              <a:t>nir.</a:t>
            </a:r>
            <a:endParaRPr b="0" lang="en-US" sz="2140" spc="-1" strike="noStrike">
              <a:latin typeface="Arial"/>
            </a:endParaRPr>
          </a:p>
        </p:txBody>
      </p:sp>
      <p:sp>
        <p:nvSpPr>
          <p:cNvPr id="248" name="TextBox 21"/>
          <p:cNvSpPr/>
          <p:nvPr/>
        </p:nvSpPr>
        <p:spPr>
          <a:xfrm>
            <a:off x="10835280" y="6479280"/>
            <a:ext cx="3002400" cy="21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140" spc="-1" strike="noStrike">
                <a:solidFill>
                  <a:srgbClr val="2e2d2d"/>
                </a:solidFill>
                <a:latin typeface="Canva Sans 2"/>
              </a:rPr>
              <a:t>Model değerlendirmelere göre Mehmet’in krediyi geri ödeyip ödeyemeyeceğine karar verir.</a:t>
            </a:r>
            <a:endParaRPr b="0" lang="en-US" sz="2140" spc="-1" strike="noStrike">
              <a:latin typeface="Arial"/>
            </a:endParaRPr>
          </a:p>
        </p:txBody>
      </p:sp>
      <p:sp>
        <p:nvSpPr>
          <p:cNvPr id="249" name="TextBox 22"/>
          <p:cNvSpPr/>
          <p:nvPr/>
        </p:nvSpPr>
        <p:spPr>
          <a:xfrm>
            <a:off x="7642440" y="6479280"/>
            <a:ext cx="3002400" cy="10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81"/>
              </a:lnSpc>
              <a:buNone/>
            </a:pPr>
            <a:r>
              <a:rPr b="0" lang="en-US" sz="2140" spc="-1" strike="noStrike">
                <a:solidFill>
                  <a:srgbClr val="2e2d2d"/>
                </a:solidFill>
                <a:latin typeface="Canva Sans 2"/>
              </a:rPr>
              <a:t>Model hızlı ve verimli bir şekilde verileri değerlendirir.</a:t>
            </a:r>
            <a:endParaRPr b="0" lang="en-US" sz="2140" spc="-1" strike="noStrike">
              <a:latin typeface="Arial"/>
            </a:endParaRPr>
          </a:p>
        </p:txBody>
      </p:sp>
      <p:sp>
        <p:nvSpPr>
          <p:cNvPr id="250" name="Freeform 23"/>
          <p:cNvSpPr/>
          <p:nvPr/>
        </p:nvSpPr>
        <p:spPr>
          <a:xfrm rot="16200000">
            <a:off x="16399440" y="-226800"/>
            <a:ext cx="2511720" cy="2511720"/>
          </a:xfrm>
          <a:custGeom>
            <a:avLst/>
            <a:gdLst/>
            <a:ah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TextBox 24"/>
          <p:cNvSpPr/>
          <p:nvPr/>
        </p:nvSpPr>
        <p:spPr>
          <a:xfrm>
            <a:off x="1028880" y="1151640"/>
            <a:ext cx="1623024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560"/>
              </a:lnSpc>
              <a:buNone/>
            </a:pPr>
            <a:r>
              <a:rPr b="0" lang="en-US" sz="6300" spc="-1" strike="noStrike">
                <a:solidFill>
                  <a:srgbClr val="2e2d2d"/>
                </a:solidFill>
                <a:latin typeface="Canva Sans 2"/>
              </a:rPr>
              <a:t>Senaryo: Kredi Temerrüt Tespiti</a:t>
            </a:r>
            <a:endParaRPr b="0" lang="en-US" sz="6300" spc="-1" strike="noStrike">
              <a:latin typeface="Arial"/>
            </a:endParaRPr>
          </a:p>
        </p:txBody>
      </p:sp>
    </p:spTree>
  </p:cSld>
  <p:transition>
    <p:wipe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"/>
          <p:cNvSpPr/>
          <p:nvPr/>
        </p:nvSpPr>
        <p:spPr>
          <a:xfrm>
            <a:off x="8750160" y="925200"/>
            <a:ext cx="4114440" cy="4114440"/>
          </a:xfrm>
          <a:custGeom>
            <a:avLst/>
            <a:gdLst/>
            <a:ah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Freeform 3"/>
          <p:cNvSpPr/>
          <p:nvPr/>
        </p:nvSpPr>
        <p:spPr>
          <a:xfrm rot="5400000">
            <a:off x="13061520" y="924840"/>
            <a:ext cx="4114440" cy="4114440"/>
          </a:xfrm>
          <a:custGeom>
            <a:avLst/>
            <a:gdLst/>
            <a:ah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Freeform 4"/>
          <p:cNvSpPr/>
          <p:nvPr/>
        </p:nvSpPr>
        <p:spPr>
          <a:xfrm rot="5400000">
            <a:off x="8750520" y="5247000"/>
            <a:ext cx="4114440" cy="4114440"/>
          </a:xfrm>
          <a:custGeom>
            <a:avLst/>
            <a:gdLst/>
            <a:ah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Freeform 5"/>
          <p:cNvSpPr/>
          <p:nvPr/>
        </p:nvSpPr>
        <p:spPr>
          <a:xfrm>
            <a:off x="13061160" y="5247000"/>
            <a:ext cx="4114440" cy="4114440"/>
          </a:xfrm>
          <a:custGeom>
            <a:avLst/>
            <a:gdLst/>
            <a:ah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TextBox 6"/>
          <p:cNvSpPr/>
          <p:nvPr/>
        </p:nvSpPr>
        <p:spPr>
          <a:xfrm rot="10800000">
            <a:off x="5030280" y="-24480"/>
            <a:ext cx="3033720" cy="106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4115"/>
              </a:lnSpc>
              <a:buNone/>
            </a:pPr>
            <a:r>
              <a:rPr b="0" lang="en-US" sz="60080" spc="599" strike="noStrike">
                <a:solidFill>
                  <a:srgbClr val="feb904"/>
                </a:solidFill>
                <a:latin typeface="Canva Sans 2"/>
              </a:rPr>
              <a:t>}</a:t>
            </a:r>
            <a:endParaRPr b="0" lang="en-US" sz="60080" spc="-1" strike="noStrike">
              <a:latin typeface="Arial"/>
            </a:endParaRPr>
          </a:p>
        </p:txBody>
      </p:sp>
      <p:sp>
        <p:nvSpPr>
          <p:cNvPr id="257" name="Freeform 7"/>
          <p:cNvSpPr/>
          <p:nvPr/>
        </p:nvSpPr>
        <p:spPr>
          <a:xfrm rot="5400000">
            <a:off x="-4299840" y="1112760"/>
            <a:ext cx="10657800" cy="8061120"/>
          </a:xfrm>
          <a:custGeom>
            <a:avLst/>
            <a:gdLst/>
            <a:ahLst/>
            <a:rect l="l" t="t" r="r" b="b"/>
            <a:pathLst>
              <a:path w="10657996" h="8061320">
                <a:moveTo>
                  <a:pt x="0" y="0"/>
                </a:moveTo>
                <a:lnTo>
                  <a:pt x="10657996" y="0"/>
                </a:lnTo>
                <a:lnTo>
                  <a:pt x="10657996" y="8061320"/>
                </a:lnTo>
                <a:lnTo>
                  <a:pt x="0" y="80613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8" name="Group 8"/>
          <p:cNvGrpSpPr/>
          <p:nvPr/>
        </p:nvGrpSpPr>
        <p:grpSpPr>
          <a:xfrm>
            <a:off x="1278000" y="3016800"/>
            <a:ext cx="3781080" cy="3963600"/>
            <a:chOff x="1278000" y="3016800"/>
            <a:chExt cx="3781080" cy="3963600"/>
          </a:xfrm>
        </p:grpSpPr>
        <p:sp>
          <p:nvSpPr>
            <p:cNvPr id="259" name="Freeform 9"/>
            <p:cNvSpPr/>
            <p:nvPr/>
          </p:nvSpPr>
          <p:spPr>
            <a:xfrm>
              <a:off x="1278000" y="3306240"/>
              <a:ext cx="3781080" cy="3674160"/>
            </a:xfrm>
            <a:custGeom>
              <a:avLst/>
              <a:gdLst/>
              <a:ahLst/>
              <a:rect l="l" t="t" r="r" b="b"/>
              <a:pathLst>
                <a:path w="995929" h="967755">
                  <a:moveTo>
                    <a:pt x="104415" y="0"/>
                  </a:moveTo>
                  <a:lnTo>
                    <a:pt x="891513" y="0"/>
                  </a:lnTo>
                  <a:cubicBezTo>
                    <a:pt x="949180" y="0"/>
                    <a:pt x="995929" y="46748"/>
                    <a:pt x="995929" y="104415"/>
                  </a:cubicBezTo>
                  <a:lnTo>
                    <a:pt x="995929" y="863340"/>
                  </a:lnTo>
                  <a:cubicBezTo>
                    <a:pt x="995929" y="921007"/>
                    <a:pt x="949180" y="967755"/>
                    <a:pt x="891513" y="967755"/>
                  </a:cubicBezTo>
                  <a:lnTo>
                    <a:pt x="104415" y="967755"/>
                  </a:lnTo>
                  <a:cubicBezTo>
                    <a:pt x="76723" y="967755"/>
                    <a:pt x="50164" y="956754"/>
                    <a:pt x="30583" y="937173"/>
                  </a:cubicBezTo>
                  <a:cubicBezTo>
                    <a:pt x="11001" y="917591"/>
                    <a:pt x="0" y="891032"/>
                    <a:pt x="0" y="863340"/>
                  </a:cubicBezTo>
                  <a:lnTo>
                    <a:pt x="0" y="104415"/>
                  </a:lnTo>
                  <a:cubicBezTo>
                    <a:pt x="0" y="46748"/>
                    <a:pt x="46748" y="0"/>
                    <a:pt x="104415" y="0"/>
                  </a:cubicBezTo>
                  <a:close/>
                </a:path>
              </a:pathLst>
            </a:custGeom>
            <a:solidFill>
              <a:srgbClr val="dd000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TextBox 10"/>
            <p:cNvSpPr/>
            <p:nvPr/>
          </p:nvSpPr>
          <p:spPr>
            <a:xfrm>
              <a:off x="1278000" y="3016800"/>
              <a:ext cx="3781080" cy="396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6293"/>
                </a:lnSpc>
                <a:buNone/>
              </a:pPr>
              <a:r>
                <a:rPr b="0" lang="en-US" sz="4500" spc="43" strike="noStrike">
                  <a:solidFill>
                    <a:srgbClr val="ffffff"/>
                  </a:solidFill>
                  <a:latin typeface="Canva Sans 2 Bold"/>
                </a:rPr>
                <a:t>MODELLER</a:t>
              </a:r>
              <a:endParaRPr b="0" lang="en-US" sz="4500" spc="-1" strike="noStrike">
                <a:latin typeface="Arial"/>
              </a:endParaRPr>
            </a:p>
          </p:txBody>
        </p:sp>
      </p:grpSp>
      <p:sp>
        <p:nvSpPr>
          <p:cNvPr id="261" name="Freeform 11"/>
          <p:cNvSpPr/>
          <p:nvPr/>
        </p:nvSpPr>
        <p:spPr>
          <a:xfrm rot="10800000">
            <a:off x="360" y="7908840"/>
            <a:ext cx="3567600" cy="2378160"/>
          </a:xfrm>
          <a:custGeom>
            <a:avLst/>
            <a:gdLst/>
            <a:ahLst/>
            <a:rect l="l" t="t" r="r" b="b"/>
            <a:pathLst>
              <a:path w="3567848" h="2378565">
                <a:moveTo>
                  <a:pt x="0" y="0"/>
                </a:moveTo>
                <a:lnTo>
                  <a:pt x="3567848" y="0"/>
                </a:lnTo>
                <a:lnTo>
                  <a:pt x="3567848" y="2378565"/>
                </a:lnTo>
                <a:lnTo>
                  <a:pt x="0" y="2378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TextBox 12"/>
          <p:cNvSpPr/>
          <p:nvPr/>
        </p:nvSpPr>
        <p:spPr>
          <a:xfrm>
            <a:off x="8750160" y="1808640"/>
            <a:ext cx="3985200" cy="22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009"/>
              </a:lnSpc>
              <a:buNone/>
            </a:pPr>
            <a:r>
              <a:rPr b="0" lang="en-US" sz="4290" spc="-1" strike="noStrike">
                <a:solidFill>
                  <a:srgbClr val="feffff"/>
                </a:solidFill>
                <a:latin typeface="Canva Sans 2 Bold"/>
              </a:rPr>
              <a:t>Two-class Logistic Regression</a:t>
            </a:r>
            <a:endParaRPr b="0" lang="en-US" sz="4290" spc="-1" strike="noStrike">
              <a:latin typeface="Arial"/>
            </a:endParaRPr>
          </a:p>
        </p:txBody>
      </p:sp>
      <p:sp>
        <p:nvSpPr>
          <p:cNvPr id="263" name="TextBox 13"/>
          <p:cNvSpPr/>
          <p:nvPr/>
        </p:nvSpPr>
        <p:spPr>
          <a:xfrm>
            <a:off x="8814960" y="6130080"/>
            <a:ext cx="3985200" cy="22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009"/>
              </a:lnSpc>
              <a:buNone/>
            </a:pPr>
            <a:r>
              <a:rPr b="0" lang="en-US" sz="4290" spc="-1" strike="noStrike">
                <a:solidFill>
                  <a:srgbClr val="feffff"/>
                </a:solidFill>
                <a:latin typeface="Canva Sans 2 Bold"/>
              </a:rPr>
              <a:t>Two-class Neural Network</a:t>
            </a:r>
            <a:endParaRPr b="0" lang="en-US" sz="4290" spc="-1" strike="noStrike">
              <a:latin typeface="Arial"/>
            </a:endParaRPr>
          </a:p>
        </p:txBody>
      </p:sp>
      <p:sp>
        <p:nvSpPr>
          <p:cNvPr id="264" name="TextBox 14"/>
          <p:cNvSpPr/>
          <p:nvPr/>
        </p:nvSpPr>
        <p:spPr>
          <a:xfrm>
            <a:off x="13125600" y="6130080"/>
            <a:ext cx="3985200" cy="22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009"/>
              </a:lnSpc>
              <a:buNone/>
            </a:pPr>
            <a:r>
              <a:rPr b="0" lang="en-US" sz="4290" spc="-1" strike="noStrike">
                <a:solidFill>
                  <a:srgbClr val="feffff"/>
                </a:solidFill>
                <a:latin typeface="Canva Sans 2 Bold"/>
              </a:rPr>
              <a:t>Two-class Boosted Decision Tree</a:t>
            </a:r>
            <a:endParaRPr b="0" lang="en-US" sz="4290" spc="-1" strike="noStrike">
              <a:latin typeface="Arial"/>
            </a:endParaRPr>
          </a:p>
        </p:txBody>
      </p:sp>
      <p:sp>
        <p:nvSpPr>
          <p:cNvPr id="265" name="TextBox 15"/>
          <p:cNvSpPr/>
          <p:nvPr/>
        </p:nvSpPr>
        <p:spPr>
          <a:xfrm>
            <a:off x="13125600" y="1808640"/>
            <a:ext cx="3985200" cy="22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009"/>
              </a:lnSpc>
              <a:buNone/>
            </a:pPr>
            <a:r>
              <a:rPr b="0" lang="en-US" sz="4290" spc="-1" strike="noStrike">
                <a:solidFill>
                  <a:srgbClr val="feffff"/>
                </a:solidFill>
                <a:latin typeface="Canva Sans 2 Bold"/>
              </a:rPr>
              <a:t>Two-class Decision Forest</a:t>
            </a:r>
            <a:endParaRPr b="0" lang="en-US" sz="4290" spc="-1" strike="noStrike">
              <a:latin typeface="Arial"/>
            </a:endParaRPr>
          </a:p>
        </p:txBody>
      </p:sp>
    </p:spTree>
  </p:cSld>
  <p:transition>
    <p:wipe dir="l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reeform 2"/>
          <p:cNvSpPr/>
          <p:nvPr/>
        </p:nvSpPr>
        <p:spPr>
          <a:xfrm>
            <a:off x="268200" y="0"/>
            <a:ext cx="17750880" cy="10286640"/>
          </a:xfrm>
          <a:custGeom>
            <a:avLst/>
            <a:gdLst/>
            <a:ahLst/>
            <a:rect l="l" t="t" r="r" b="b"/>
            <a:pathLst>
              <a:path w="17751405" h="10287000">
                <a:moveTo>
                  <a:pt x="0" y="0"/>
                </a:moveTo>
                <a:lnTo>
                  <a:pt x="17751404" y="0"/>
                </a:lnTo>
                <a:lnTo>
                  <a:pt x="177514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wipe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reeform 2"/>
          <p:cNvSpPr/>
          <p:nvPr/>
        </p:nvSpPr>
        <p:spPr>
          <a:xfrm>
            <a:off x="268200" y="0"/>
            <a:ext cx="17750880" cy="10286640"/>
          </a:xfrm>
          <a:custGeom>
            <a:avLst/>
            <a:gdLst/>
            <a:ahLst/>
            <a:rect l="l" t="t" r="r" b="b"/>
            <a:pathLst>
              <a:path w="17751405" h="10287000">
                <a:moveTo>
                  <a:pt x="0" y="0"/>
                </a:moveTo>
                <a:lnTo>
                  <a:pt x="17751404" y="0"/>
                </a:lnTo>
                <a:lnTo>
                  <a:pt x="177514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Freeform 3"/>
          <p:cNvSpPr/>
          <p:nvPr/>
        </p:nvSpPr>
        <p:spPr>
          <a:xfrm>
            <a:off x="7345080" y="0"/>
            <a:ext cx="3597840" cy="6077160"/>
          </a:xfrm>
          <a:custGeom>
            <a:avLst/>
            <a:gdLst/>
            <a:ahLst/>
            <a:rect l="l" t="t" r="r" b="b"/>
            <a:pathLst>
              <a:path w="3598123" h="6077658">
                <a:moveTo>
                  <a:pt x="0" y="0"/>
                </a:moveTo>
                <a:lnTo>
                  <a:pt x="3598122" y="0"/>
                </a:lnTo>
                <a:lnTo>
                  <a:pt x="3598122" y="6077658"/>
                </a:lnTo>
                <a:lnTo>
                  <a:pt x="0" y="60776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reeform 2"/>
          <p:cNvSpPr/>
          <p:nvPr/>
        </p:nvSpPr>
        <p:spPr>
          <a:xfrm>
            <a:off x="5460840" y="0"/>
            <a:ext cx="7366320" cy="10286640"/>
          </a:xfrm>
          <a:custGeom>
            <a:avLst/>
            <a:gdLst/>
            <a:ahLst/>
            <a:rect l="l" t="t" r="r" b="b"/>
            <a:pathLst>
              <a:path w="7366678" h="10287000">
                <a:moveTo>
                  <a:pt x="0" y="0"/>
                </a:moveTo>
                <a:lnTo>
                  <a:pt x="7366678" y="0"/>
                </a:lnTo>
                <a:lnTo>
                  <a:pt x="73666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Freeform 2"/>
          <p:cNvSpPr/>
          <p:nvPr/>
        </p:nvSpPr>
        <p:spPr>
          <a:xfrm>
            <a:off x="268200" y="0"/>
            <a:ext cx="17750880" cy="10286640"/>
          </a:xfrm>
          <a:custGeom>
            <a:avLst/>
            <a:gdLst/>
            <a:ahLst/>
            <a:rect l="l" t="t" r="r" b="b"/>
            <a:pathLst>
              <a:path w="17751405" h="10287000">
                <a:moveTo>
                  <a:pt x="0" y="0"/>
                </a:moveTo>
                <a:lnTo>
                  <a:pt x="17751404" y="0"/>
                </a:lnTo>
                <a:lnTo>
                  <a:pt x="177514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Freeform 3"/>
          <p:cNvSpPr/>
          <p:nvPr/>
        </p:nvSpPr>
        <p:spPr>
          <a:xfrm>
            <a:off x="1028880" y="3634920"/>
            <a:ext cx="7527600" cy="5622840"/>
          </a:xfrm>
          <a:custGeom>
            <a:avLst/>
            <a:gdLst/>
            <a:ahLst/>
            <a:rect l="l" t="t" r="r" b="b"/>
            <a:pathLst>
              <a:path w="7528063" h="5623372">
                <a:moveTo>
                  <a:pt x="0" y="0"/>
                </a:moveTo>
                <a:lnTo>
                  <a:pt x="7528063" y="0"/>
                </a:lnTo>
                <a:lnTo>
                  <a:pt x="7528063" y="5623372"/>
                </a:lnTo>
                <a:lnTo>
                  <a:pt x="0" y="56233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Freeform 2"/>
          <p:cNvSpPr/>
          <p:nvPr/>
        </p:nvSpPr>
        <p:spPr>
          <a:xfrm>
            <a:off x="1852200" y="0"/>
            <a:ext cx="14583600" cy="10286640"/>
          </a:xfrm>
          <a:custGeom>
            <a:avLst/>
            <a:gdLst/>
            <a:ahLst/>
            <a:rect l="l" t="t" r="r" b="b"/>
            <a:pathLst>
              <a:path w="14583810" h="10287000">
                <a:moveTo>
                  <a:pt x="0" y="0"/>
                </a:moveTo>
                <a:lnTo>
                  <a:pt x="14583810" y="0"/>
                </a:lnTo>
                <a:lnTo>
                  <a:pt x="145838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2"/>
          <p:cNvSpPr/>
          <p:nvPr/>
        </p:nvSpPr>
        <p:spPr>
          <a:xfrm>
            <a:off x="268200" y="0"/>
            <a:ext cx="17750880" cy="10286640"/>
          </a:xfrm>
          <a:custGeom>
            <a:avLst/>
            <a:gdLst/>
            <a:ahLst/>
            <a:rect l="l" t="t" r="r" b="b"/>
            <a:pathLst>
              <a:path w="17751405" h="10287000">
                <a:moveTo>
                  <a:pt x="0" y="0"/>
                </a:moveTo>
                <a:lnTo>
                  <a:pt x="17751404" y="0"/>
                </a:lnTo>
                <a:lnTo>
                  <a:pt x="177514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Freeform 3"/>
          <p:cNvSpPr/>
          <p:nvPr/>
        </p:nvSpPr>
        <p:spPr>
          <a:xfrm>
            <a:off x="9792360" y="3673800"/>
            <a:ext cx="7466760" cy="5583960"/>
          </a:xfrm>
          <a:custGeom>
            <a:avLst/>
            <a:gdLst/>
            <a:ahLst/>
            <a:rect l="l" t="t" r="r" b="b"/>
            <a:pathLst>
              <a:path w="7467009" h="5584494">
                <a:moveTo>
                  <a:pt x="0" y="0"/>
                </a:moveTo>
                <a:lnTo>
                  <a:pt x="7467009" y="0"/>
                </a:lnTo>
                <a:lnTo>
                  <a:pt x="7467009" y="5584494"/>
                </a:lnTo>
                <a:lnTo>
                  <a:pt x="0" y="55844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2"/>
          <p:cNvSpPr/>
          <p:nvPr/>
        </p:nvSpPr>
        <p:spPr>
          <a:xfrm>
            <a:off x="1482840" y="0"/>
            <a:ext cx="15322320" cy="10286640"/>
          </a:xfrm>
          <a:custGeom>
            <a:avLst/>
            <a:gdLst/>
            <a:ahLst/>
            <a:rect l="l" t="t" r="r" b="b"/>
            <a:pathLst>
              <a:path w="15322515" h="10287000">
                <a:moveTo>
                  <a:pt x="0" y="0"/>
                </a:moveTo>
                <a:lnTo>
                  <a:pt x="15322514" y="0"/>
                </a:lnTo>
                <a:lnTo>
                  <a:pt x="153225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reeform 2"/>
          <p:cNvSpPr/>
          <p:nvPr/>
        </p:nvSpPr>
        <p:spPr>
          <a:xfrm>
            <a:off x="0" y="1170000"/>
            <a:ext cx="18287640" cy="7946640"/>
          </a:xfrm>
          <a:custGeom>
            <a:avLst/>
            <a:gdLst/>
            <a:ahLst/>
            <a:rect l="l" t="t" r="r" b="b"/>
            <a:pathLst>
              <a:path w="18288000" h="7946993">
                <a:moveTo>
                  <a:pt x="0" y="0"/>
                </a:moveTo>
                <a:lnTo>
                  <a:pt x="18288000" y="0"/>
                </a:lnTo>
                <a:lnTo>
                  <a:pt x="18288000" y="7946994"/>
                </a:lnTo>
                <a:lnTo>
                  <a:pt x="0" y="79469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2"/>
          <p:cNvSpPr/>
          <p:nvPr/>
        </p:nvSpPr>
        <p:spPr>
          <a:xfrm>
            <a:off x="5864400" y="2897280"/>
            <a:ext cx="8568000" cy="67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06320" indent="-353160">
              <a:lnSpc>
                <a:spcPts val="5332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270" spc="18" strike="noStrike">
                <a:solidFill>
                  <a:srgbClr val="231f20"/>
                </a:solidFill>
                <a:latin typeface="DM Sans"/>
              </a:rPr>
              <a:t>Ekip Tanıtımı</a:t>
            </a:r>
            <a:endParaRPr b="0" lang="en-US" sz="3270" spc="-1" strike="noStrike">
              <a:latin typeface="Arial"/>
            </a:endParaRPr>
          </a:p>
          <a:p>
            <a:pPr lvl="1" marL="706320" indent="-353160">
              <a:lnSpc>
                <a:spcPts val="5332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270" spc="18" strike="noStrike">
                <a:solidFill>
                  <a:srgbClr val="231f20"/>
                </a:solidFill>
                <a:latin typeface="DM Sans"/>
              </a:rPr>
              <a:t>Konu Seçim Süreci</a:t>
            </a:r>
            <a:endParaRPr b="0" lang="en-US" sz="3270" spc="-1" strike="noStrike">
              <a:latin typeface="Arial"/>
            </a:endParaRPr>
          </a:p>
          <a:p>
            <a:pPr lvl="1" marL="706320" indent="-353160">
              <a:lnSpc>
                <a:spcPts val="5332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270" spc="18" strike="noStrike">
                <a:solidFill>
                  <a:srgbClr val="231f20"/>
                </a:solidFill>
                <a:latin typeface="DM Sans"/>
              </a:rPr>
              <a:t>Neden Kredi Temerrüt Tahmin Modeli?</a:t>
            </a:r>
            <a:endParaRPr b="0" lang="en-US" sz="3270" spc="-1" strike="noStrike">
              <a:latin typeface="Arial"/>
            </a:endParaRPr>
          </a:p>
          <a:p>
            <a:pPr lvl="1" marL="706320" indent="-353160">
              <a:lnSpc>
                <a:spcPts val="5332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270" spc="18" strike="noStrike">
                <a:solidFill>
                  <a:srgbClr val="231f20"/>
                </a:solidFill>
                <a:latin typeface="DM Sans"/>
              </a:rPr>
              <a:t>Veri seti açıklaması</a:t>
            </a:r>
            <a:endParaRPr b="0" lang="en-US" sz="3270" spc="-1" strike="noStrike">
              <a:latin typeface="Arial"/>
            </a:endParaRPr>
          </a:p>
          <a:p>
            <a:pPr lvl="1" marL="706320" indent="-353160">
              <a:lnSpc>
                <a:spcPts val="5332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270" spc="18" strike="noStrike">
                <a:solidFill>
                  <a:srgbClr val="231f20"/>
                </a:solidFill>
                <a:latin typeface="DM Sans"/>
              </a:rPr>
              <a:t>Örnek Senaryo</a:t>
            </a:r>
            <a:endParaRPr b="0" lang="en-US" sz="3270" spc="-1" strike="noStrike">
              <a:latin typeface="Arial"/>
            </a:endParaRPr>
          </a:p>
          <a:p>
            <a:pPr lvl="1" marL="706320" indent="-353160">
              <a:lnSpc>
                <a:spcPts val="5332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270" spc="18" strike="noStrike">
                <a:solidFill>
                  <a:srgbClr val="231f20"/>
                </a:solidFill>
                <a:latin typeface="DM Sans"/>
              </a:rPr>
              <a:t>Kullanılan Modeller ve Pipeline</a:t>
            </a:r>
            <a:endParaRPr b="0" lang="en-US" sz="3270" spc="-1" strike="noStrike">
              <a:latin typeface="Arial"/>
            </a:endParaRPr>
          </a:p>
          <a:p>
            <a:pPr lvl="1" marL="706320" indent="-353160">
              <a:lnSpc>
                <a:spcPts val="5332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270" spc="18" strike="noStrike">
                <a:solidFill>
                  <a:srgbClr val="231f20"/>
                </a:solidFill>
                <a:latin typeface="DM Sans"/>
              </a:rPr>
              <a:t>Model Değerlendirmeleri</a:t>
            </a:r>
            <a:endParaRPr b="0" lang="en-US" sz="3270" spc="-1" strike="noStrike">
              <a:latin typeface="Arial"/>
            </a:endParaRPr>
          </a:p>
          <a:p>
            <a:pPr lvl="1" marL="706320" indent="-353160">
              <a:lnSpc>
                <a:spcPts val="5332"/>
              </a:lnSpc>
              <a:buClr>
                <a:srgbClr val="231f20"/>
              </a:buClr>
              <a:buFont typeface="Arial"/>
              <a:buChar char="•"/>
            </a:pPr>
            <a:r>
              <a:rPr b="0" lang="tr-TR" sz="3270" spc="18" strike="noStrike">
                <a:solidFill>
                  <a:srgbClr val="231f20"/>
                </a:solidFill>
                <a:latin typeface="DM Sans"/>
              </a:rPr>
              <a:t>Geri Bildirimler ve Katkılar</a:t>
            </a:r>
            <a:endParaRPr b="0" lang="en-US" sz="3270" spc="-1" strike="noStrike">
              <a:latin typeface="Arial"/>
            </a:endParaRPr>
          </a:p>
          <a:p>
            <a:pPr lvl="1" marL="706320" indent="-353160">
              <a:lnSpc>
                <a:spcPts val="5332"/>
              </a:lnSpc>
              <a:buClr>
                <a:srgbClr val="231f20"/>
              </a:buClr>
              <a:buFont typeface="Arial"/>
              <a:buChar char="•"/>
            </a:pPr>
            <a:r>
              <a:rPr b="0" lang="tr-TR" sz="3270" spc="18" strike="noStrike">
                <a:solidFill>
                  <a:srgbClr val="231f20"/>
                </a:solidFill>
                <a:latin typeface="DM Sans"/>
              </a:rPr>
              <a:t>Ekip Projeksiyonu</a:t>
            </a:r>
            <a:endParaRPr b="0" lang="en-US" sz="3270" spc="-1" strike="noStrike">
              <a:latin typeface="Arial"/>
            </a:endParaRPr>
          </a:p>
        </p:txBody>
      </p:sp>
      <p:grpSp>
        <p:nvGrpSpPr>
          <p:cNvPr id="57" name="Group 3"/>
          <p:cNvGrpSpPr/>
          <p:nvPr/>
        </p:nvGrpSpPr>
        <p:grpSpPr>
          <a:xfrm>
            <a:off x="5864400" y="1605240"/>
            <a:ext cx="5177880" cy="1147320"/>
            <a:chOff x="5864400" y="1605240"/>
            <a:chExt cx="5177880" cy="1147320"/>
          </a:xfrm>
        </p:grpSpPr>
        <p:sp>
          <p:nvSpPr>
            <p:cNvPr id="58" name="Freeform 4"/>
            <p:cNvSpPr/>
            <p:nvPr/>
          </p:nvSpPr>
          <p:spPr>
            <a:xfrm>
              <a:off x="5864400" y="1894680"/>
              <a:ext cx="5177880" cy="857880"/>
            </a:xfrm>
            <a:custGeom>
              <a:avLst/>
              <a:gdLst/>
              <a:ahLst/>
              <a:rect l="l" t="t" r="r" b="b"/>
              <a:pathLst>
                <a:path w="1363862" h="226082">
                  <a:moveTo>
                    <a:pt x="0" y="0"/>
                  </a:moveTo>
                  <a:lnTo>
                    <a:pt x="1363862" y="0"/>
                  </a:lnTo>
                  <a:lnTo>
                    <a:pt x="1363862" y="226082"/>
                  </a:lnTo>
                  <a:lnTo>
                    <a:pt x="0" y="226082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TextBox 5"/>
            <p:cNvSpPr/>
            <p:nvPr/>
          </p:nvSpPr>
          <p:spPr>
            <a:xfrm>
              <a:off x="5864400" y="1605240"/>
              <a:ext cx="5177880" cy="114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5533"/>
                </a:lnSpc>
                <a:buNone/>
                <a:tabLst>
                  <a:tab algn="l" pos="0"/>
                </a:tabLst>
              </a:pPr>
              <a:r>
                <a:rPr b="0" lang="en-US" sz="4009" spc="860" strike="noStrike">
                  <a:solidFill>
                    <a:srgbClr val="ffffff"/>
                  </a:solidFill>
                  <a:latin typeface="DM Sans"/>
                </a:rPr>
                <a:t>İÇERİK</a:t>
              </a:r>
              <a:endParaRPr b="0" lang="en-US" sz="4009" spc="-1" strike="noStrike">
                <a:latin typeface="Arial"/>
              </a:endParaRPr>
            </a:p>
          </p:txBody>
        </p:sp>
      </p:grpSp>
      <p:sp>
        <p:nvSpPr>
          <p:cNvPr id="60" name="Freeform 6"/>
          <p:cNvSpPr/>
          <p:nvPr/>
        </p:nvSpPr>
        <p:spPr>
          <a:xfrm rot="5400000">
            <a:off x="-4299840" y="1112760"/>
            <a:ext cx="10657800" cy="8061120"/>
          </a:xfrm>
          <a:custGeom>
            <a:avLst/>
            <a:gdLst/>
            <a:ahLst/>
            <a:rect l="l" t="t" r="r" b="b"/>
            <a:pathLst>
              <a:path w="10657996" h="8061320">
                <a:moveTo>
                  <a:pt x="0" y="0"/>
                </a:moveTo>
                <a:lnTo>
                  <a:pt x="10657996" y="0"/>
                </a:lnTo>
                <a:lnTo>
                  <a:pt x="10657996" y="8061320"/>
                </a:lnTo>
                <a:lnTo>
                  <a:pt x="0" y="80613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Freeform 7"/>
          <p:cNvSpPr/>
          <p:nvPr/>
        </p:nvSpPr>
        <p:spPr>
          <a:xfrm rot="12558600">
            <a:off x="13365000" y="-716040"/>
            <a:ext cx="11109600" cy="7493760"/>
          </a:xfrm>
          <a:custGeom>
            <a:avLst/>
            <a:gdLst/>
            <a:ahLst/>
            <a:rect l="l" t="t" r="r" b="b"/>
            <a:pathLst>
              <a:path w="11109843" h="7494094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reeform 2"/>
          <p:cNvSpPr/>
          <p:nvPr/>
        </p:nvSpPr>
        <p:spPr>
          <a:xfrm>
            <a:off x="2477520" y="2601000"/>
            <a:ext cx="13332960" cy="5085000"/>
          </a:xfrm>
          <a:custGeom>
            <a:avLst/>
            <a:gdLst/>
            <a:ahLst/>
            <a:rect l="l" t="t" r="r" b="b"/>
            <a:pathLst>
              <a:path w="13333177" h="5085212">
                <a:moveTo>
                  <a:pt x="0" y="0"/>
                </a:moveTo>
                <a:lnTo>
                  <a:pt x="13333178" y="0"/>
                </a:lnTo>
                <a:lnTo>
                  <a:pt x="13333178" y="5085212"/>
                </a:lnTo>
                <a:lnTo>
                  <a:pt x="0" y="50852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TextBox 3"/>
          <p:cNvSpPr/>
          <p:nvPr/>
        </p:nvSpPr>
        <p:spPr>
          <a:xfrm>
            <a:off x="4511880" y="121320"/>
            <a:ext cx="9432360" cy="32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2852"/>
              </a:lnSpc>
              <a:buNone/>
            </a:pPr>
            <a:r>
              <a:rPr b="0" lang="en-US" sz="9180" spc="-1" strike="noStrike">
                <a:solidFill>
                  <a:srgbClr val="000000"/>
                </a:solidFill>
                <a:latin typeface="Arimo Bold"/>
              </a:rPr>
              <a:t>Önemli Sonuçlar</a:t>
            </a:r>
            <a:endParaRPr b="0" lang="en-US" sz="9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reeform 2"/>
          <p:cNvSpPr/>
          <p:nvPr/>
        </p:nvSpPr>
        <p:spPr>
          <a:xfrm>
            <a:off x="2474280" y="2599560"/>
            <a:ext cx="13339080" cy="5087160"/>
          </a:xfrm>
          <a:custGeom>
            <a:avLst/>
            <a:gdLst/>
            <a:ahLst/>
            <a:rect l="l" t="t" r="r" b="b"/>
            <a:pathLst>
              <a:path w="13339314" h="5087552">
                <a:moveTo>
                  <a:pt x="0" y="0"/>
                </a:moveTo>
                <a:lnTo>
                  <a:pt x="13339314" y="0"/>
                </a:lnTo>
                <a:lnTo>
                  <a:pt x="13339314" y="5087552"/>
                </a:lnTo>
                <a:lnTo>
                  <a:pt x="0" y="50875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TextBox 3"/>
          <p:cNvSpPr/>
          <p:nvPr/>
        </p:nvSpPr>
        <p:spPr>
          <a:xfrm>
            <a:off x="4416480" y="245520"/>
            <a:ext cx="9454680" cy="30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934"/>
              </a:lnSpc>
              <a:buNone/>
            </a:pPr>
            <a:r>
              <a:rPr b="0" lang="en-US" sz="9180" spc="-1" strike="noStrike">
                <a:solidFill>
                  <a:srgbClr val="000000"/>
                </a:solidFill>
                <a:latin typeface="Canva Sans 2 Bold"/>
              </a:rPr>
              <a:t>Önemli Sonuçlar</a:t>
            </a:r>
            <a:endParaRPr b="0" lang="en-US" sz="9180" spc="-1" strike="noStrike">
              <a:latin typeface="Arial"/>
            </a:endParaRPr>
          </a:p>
        </p:txBody>
      </p:sp>
      <p:sp>
        <p:nvSpPr>
          <p:cNvPr id="281" name="TextBox 4"/>
          <p:cNvSpPr/>
          <p:nvPr/>
        </p:nvSpPr>
        <p:spPr>
          <a:xfrm>
            <a:off x="7657920" y="1753200"/>
            <a:ext cx="2971800" cy="173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826"/>
              </a:lnSpc>
              <a:buNone/>
            </a:pPr>
            <a:r>
              <a:rPr b="0" lang="en-US" sz="5250" spc="-1" strike="noStrike">
                <a:solidFill>
                  <a:srgbClr val="000000"/>
                </a:solidFill>
                <a:latin typeface="Canva Sans 2 Bold"/>
              </a:rPr>
              <a:t>1. Durum</a:t>
            </a:r>
            <a:endParaRPr b="0" lang="en-US" sz="52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Freeform 2"/>
          <p:cNvSpPr/>
          <p:nvPr/>
        </p:nvSpPr>
        <p:spPr>
          <a:xfrm>
            <a:off x="2474280" y="2599560"/>
            <a:ext cx="13339080" cy="5087160"/>
          </a:xfrm>
          <a:custGeom>
            <a:avLst/>
            <a:gdLst/>
            <a:ahLst/>
            <a:rect l="l" t="t" r="r" b="b"/>
            <a:pathLst>
              <a:path w="13339314" h="5087552">
                <a:moveTo>
                  <a:pt x="0" y="0"/>
                </a:moveTo>
                <a:lnTo>
                  <a:pt x="13339314" y="0"/>
                </a:lnTo>
                <a:lnTo>
                  <a:pt x="13339314" y="5087552"/>
                </a:lnTo>
                <a:lnTo>
                  <a:pt x="0" y="50875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TextBox 3"/>
          <p:cNvSpPr/>
          <p:nvPr/>
        </p:nvSpPr>
        <p:spPr>
          <a:xfrm>
            <a:off x="4415400" y="245520"/>
            <a:ext cx="9456840" cy="30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937"/>
              </a:lnSpc>
              <a:buNone/>
            </a:pPr>
            <a:r>
              <a:rPr b="0" lang="en-US" sz="9180" spc="-1" strike="noStrike">
                <a:solidFill>
                  <a:srgbClr val="000000"/>
                </a:solidFill>
                <a:latin typeface="Canva Sans 2 Bold"/>
              </a:rPr>
              <a:t>Önemli Sonuçlar</a:t>
            </a:r>
            <a:endParaRPr b="0" lang="en-US" sz="9180" spc="-1" strike="noStrike">
              <a:latin typeface="Arial"/>
            </a:endParaRPr>
          </a:p>
        </p:txBody>
      </p:sp>
      <p:sp>
        <p:nvSpPr>
          <p:cNvPr id="284" name="TextBox 4"/>
          <p:cNvSpPr/>
          <p:nvPr/>
        </p:nvSpPr>
        <p:spPr>
          <a:xfrm>
            <a:off x="7662960" y="1703160"/>
            <a:ext cx="2961720" cy="187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367"/>
              </a:lnSpc>
              <a:buNone/>
            </a:pPr>
            <a:r>
              <a:rPr b="0" lang="en-US" sz="5260" spc="-1" strike="noStrike">
                <a:solidFill>
                  <a:srgbClr val="000000"/>
                </a:solidFill>
                <a:latin typeface="Canva Sans 2 Bold"/>
              </a:rPr>
              <a:t>2. Durum</a:t>
            </a:r>
            <a:endParaRPr b="0" lang="en-US" sz="52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"/>
          <p:cNvGrpSpPr/>
          <p:nvPr/>
        </p:nvGrpSpPr>
        <p:grpSpPr>
          <a:xfrm>
            <a:off x="0" y="-144720"/>
            <a:ext cx="3085920" cy="10431360"/>
            <a:chOff x="0" y="-144720"/>
            <a:chExt cx="3085920" cy="10431360"/>
          </a:xfrm>
        </p:grpSpPr>
        <p:sp>
          <p:nvSpPr>
            <p:cNvPr id="286" name="Freeform 3"/>
            <p:cNvSpPr/>
            <p:nvPr/>
          </p:nvSpPr>
          <p:spPr>
            <a:xfrm>
              <a:off x="0" y="0"/>
              <a:ext cx="3085920" cy="10286640"/>
            </a:xfrm>
            <a:custGeom>
              <a:avLst/>
              <a:gdLst/>
              <a:ah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TextBox 4"/>
            <p:cNvSpPr/>
            <p:nvPr/>
          </p:nvSpPr>
          <p:spPr>
            <a:xfrm>
              <a:off x="0" y="-144720"/>
              <a:ext cx="3085920" cy="104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8" name="Group 5"/>
          <p:cNvGrpSpPr/>
          <p:nvPr/>
        </p:nvGrpSpPr>
        <p:grpSpPr>
          <a:xfrm>
            <a:off x="230040" y="523080"/>
            <a:ext cx="4148640" cy="9428400"/>
            <a:chOff x="230040" y="523080"/>
            <a:chExt cx="4148640" cy="9428400"/>
          </a:xfrm>
        </p:grpSpPr>
        <p:sp>
          <p:nvSpPr>
            <p:cNvPr id="289" name="Freeform 6"/>
            <p:cNvSpPr/>
            <p:nvPr/>
          </p:nvSpPr>
          <p:spPr>
            <a:xfrm>
              <a:off x="230040" y="523080"/>
              <a:ext cx="4148640" cy="9428400"/>
            </a:xfrm>
            <a:custGeom>
              <a:avLst/>
              <a:gdLst/>
              <a:ah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0" y="70307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0" name="Group 7"/>
          <p:cNvGrpSpPr/>
          <p:nvPr/>
        </p:nvGrpSpPr>
        <p:grpSpPr>
          <a:xfrm>
            <a:off x="12167640" y="-4240440"/>
            <a:ext cx="8480520" cy="8480520"/>
            <a:chOff x="12167640" y="-4240440"/>
            <a:chExt cx="8480520" cy="8480520"/>
          </a:xfrm>
        </p:grpSpPr>
        <p:sp>
          <p:nvSpPr>
            <p:cNvPr id="291" name="Freeform 8"/>
            <p:cNvSpPr/>
            <p:nvPr/>
          </p:nvSpPr>
          <p:spPr>
            <a:xfrm>
              <a:off x="12167640" y="-4240440"/>
              <a:ext cx="8480520" cy="84805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TextBox 9"/>
            <p:cNvSpPr/>
            <p:nvPr/>
          </p:nvSpPr>
          <p:spPr>
            <a:xfrm>
              <a:off x="12962520" y="-3843000"/>
              <a:ext cx="6890400" cy="728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3" name="Freeform 10"/>
          <p:cNvSpPr/>
          <p:nvPr/>
        </p:nvSpPr>
        <p:spPr>
          <a:xfrm>
            <a:off x="14652360" y="990360"/>
            <a:ext cx="1955160" cy="2133720"/>
          </a:xfrm>
          <a:custGeom>
            <a:avLst/>
            <a:gdLst/>
            <a:ahLst/>
            <a:rect l="l" t="t" r="r" b="b"/>
            <a:pathLst>
              <a:path w="1955505" h="2133983">
                <a:moveTo>
                  <a:pt x="0" y="0"/>
                </a:moveTo>
                <a:lnTo>
                  <a:pt x="1955505" y="0"/>
                </a:lnTo>
                <a:lnTo>
                  <a:pt x="1955505" y="2133983"/>
                </a:lnTo>
                <a:lnTo>
                  <a:pt x="0" y="21339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4" name="Group 11"/>
          <p:cNvGrpSpPr/>
          <p:nvPr/>
        </p:nvGrpSpPr>
        <p:grpSpPr>
          <a:xfrm>
            <a:off x="4776120" y="5034960"/>
            <a:ext cx="3085920" cy="3194640"/>
            <a:chOff x="4776120" y="5034960"/>
            <a:chExt cx="3085920" cy="3194640"/>
          </a:xfrm>
        </p:grpSpPr>
        <p:sp>
          <p:nvSpPr>
            <p:cNvPr id="295" name="Freeform 12"/>
            <p:cNvSpPr/>
            <p:nvPr/>
          </p:nvSpPr>
          <p:spPr>
            <a:xfrm>
              <a:off x="4776120" y="5143680"/>
              <a:ext cx="3085920" cy="30859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8128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812800" y="62484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35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TextBox 13"/>
            <p:cNvSpPr/>
            <p:nvPr/>
          </p:nvSpPr>
          <p:spPr>
            <a:xfrm>
              <a:off x="4776120" y="5034960"/>
              <a:ext cx="3085920" cy="247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2"/>
                </a:lnSpc>
                <a:buNone/>
              </a:pPr>
              <a:r>
                <a:rPr b="0" lang="en-US" sz="2540" spc="-1" strike="noStrike">
                  <a:solidFill>
                    <a:srgbClr val="ffffff"/>
                  </a:solidFill>
                  <a:latin typeface="Canva Sans 2"/>
                </a:rPr>
                <a:t>Gerçek duruma benzer durum incelemesi</a:t>
              </a:r>
              <a:endParaRPr b="0" lang="en-US" sz="2540" spc="-1" strike="noStrike">
                <a:latin typeface="Arial"/>
              </a:endParaRPr>
            </a:p>
          </p:txBody>
        </p:sp>
      </p:grpSp>
      <p:sp>
        <p:nvSpPr>
          <p:cNvPr id="297" name="TextBox 14"/>
          <p:cNvSpPr/>
          <p:nvPr/>
        </p:nvSpPr>
        <p:spPr>
          <a:xfrm>
            <a:off x="4776120" y="981000"/>
            <a:ext cx="6994080" cy="22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825"/>
              </a:lnSpc>
              <a:buNone/>
              <a:tabLst>
                <a:tab algn="l" pos="0"/>
              </a:tabLst>
            </a:pPr>
            <a:r>
              <a:rPr b="0" lang="en-US" sz="4780" spc="236" strike="noStrike">
                <a:solidFill>
                  <a:srgbClr val="f47c00"/>
                </a:solidFill>
                <a:latin typeface="Canva Sans 1 Bold"/>
              </a:rPr>
              <a:t>Eğitim Geri Bildirimleri ve Katkıları</a:t>
            </a:r>
            <a:endParaRPr b="0" lang="en-US" sz="4780" spc="-1" strike="noStrike">
              <a:latin typeface="Arial"/>
            </a:endParaRPr>
          </a:p>
        </p:txBody>
      </p:sp>
      <p:sp>
        <p:nvSpPr>
          <p:cNvPr id="298" name="TextBox 15"/>
          <p:cNvSpPr/>
          <p:nvPr/>
        </p:nvSpPr>
        <p:spPr>
          <a:xfrm>
            <a:off x="-4483800" y="8311320"/>
            <a:ext cx="471384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40"/>
              </a:lnSpc>
              <a:buNone/>
            </a:pPr>
            <a:r>
              <a:rPr b="0" lang="en-US" sz="2700" spc="-1" strike="noStrike">
                <a:solidFill>
                  <a:srgbClr val="000000"/>
                </a:solidFill>
                <a:latin typeface="Open Sauce Semi-Bold"/>
              </a:rPr>
              <a:t>KPI # 1</a:t>
            </a:r>
            <a:endParaRPr b="0" lang="en-US" sz="2700" spc="-1" strike="noStrike">
              <a:latin typeface="Arial"/>
            </a:endParaRPr>
          </a:p>
        </p:txBody>
      </p:sp>
      <p:grpSp>
        <p:nvGrpSpPr>
          <p:cNvPr id="299" name="Group 16"/>
          <p:cNvGrpSpPr/>
          <p:nvPr/>
        </p:nvGrpSpPr>
        <p:grpSpPr>
          <a:xfrm>
            <a:off x="8684640" y="5034960"/>
            <a:ext cx="3085920" cy="3194640"/>
            <a:chOff x="8684640" y="5034960"/>
            <a:chExt cx="3085920" cy="3194640"/>
          </a:xfrm>
        </p:grpSpPr>
        <p:sp>
          <p:nvSpPr>
            <p:cNvPr id="300" name="Freeform 17"/>
            <p:cNvSpPr/>
            <p:nvPr/>
          </p:nvSpPr>
          <p:spPr>
            <a:xfrm>
              <a:off x="8684640" y="5143680"/>
              <a:ext cx="3085920" cy="30859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8128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812800" y="62484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35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TextBox 18"/>
            <p:cNvSpPr/>
            <p:nvPr/>
          </p:nvSpPr>
          <p:spPr>
            <a:xfrm>
              <a:off x="8684640" y="5034960"/>
              <a:ext cx="3085920" cy="247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2"/>
                </a:lnSpc>
                <a:buNone/>
              </a:pPr>
              <a:r>
                <a:rPr b="0" lang="en-US" sz="2540" spc="-1" strike="noStrike">
                  <a:solidFill>
                    <a:srgbClr val="ffffff"/>
                  </a:solidFill>
                  <a:latin typeface="Canva Sans 2"/>
                </a:rPr>
                <a:t>Microsoft Azure ortamını inceleme</a:t>
              </a:r>
              <a:r>
                <a:rPr b="0" lang="tr-TR" sz="2540" spc="-1" strike="noStrike">
                  <a:solidFill>
                    <a:srgbClr val="ffffff"/>
                  </a:solidFill>
                  <a:latin typeface="Canva Sans 2"/>
                </a:rPr>
                <a:t> fırsatı</a:t>
              </a:r>
              <a:endParaRPr b="0" lang="en-US" sz="2540" spc="-1" strike="noStrike">
                <a:latin typeface="Arial"/>
              </a:endParaRPr>
            </a:p>
          </p:txBody>
        </p:sp>
      </p:grpSp>
      <p:grpSp>
        <p:nvGrpSpPr>
          <p:cNvPr id="302" name="Group 19"/>
          <p:cNvGrpSpPr/>
          <p:nvPr/>
        </p:nvGrpSpPr>
        <p:grpSpPr>
          <a:xfrm>
            <a:off x="12593160" y="5034960"/>
            <a:ext cx="3085920" cy="3194640"/>
            <a:chOff x="12593160" y="5034960"/>
            <a:chExt cx="3085920" cy="3194640"/>
          </a:xfrm>
        </p:grpSpPr>
        <p:sp>
          <p:nvSpPr>
            <p:cNvPr id="303" name="Freeform 20"/>
            <p:cNvSpPr/>
            <p:nvPr/>
          </p:nvSpPr>
          <p:spPr>
            <a:xfrm>
              <a:off x="12593160" y="5143680"/>
              <a:ext cx="3085920" cy="30859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8128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812800" y="62484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35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TextBox 21"/>
            <p:cNvSpPr/>
            <p:nvPr/>
          </p:nvSpPr>
          <p:spPr>
            <a:xfrm>
              <a:off x="12593160" y="5034960"/>
              <a:ext cx="3085920" cy="247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2"/>
                </a:lnSpc>
                <a:buNone/>
              </a:pPr>
              <a:r>
                <a:rPr b="0" lang="en-US" sz="2540" spc="-1" strike="noStrike">
                  <a:solidFill>
                    <a:srgbClr val="ffffff"/>
                  </a:solidFill>
                  <a:latin typeface="Canva Sans 2"/>
                </a:rPr>
                <a:t>Kollektif grup çalışması</a:t>
              </a:r>
              <a:r>
                <a:rPr b="0" lang="tr-TR" sz="2540" spc="-1" strike="noStrike">
                  <a:solidFill>
                    <a:srgbClr val="ffffff"/>
                  </a:solidFill>
                  <a:latin typeface="Canva Sans 2"/>
                </a:rPr>
                <a:t> yapılması</a:t>
              </a:r>
              <a:endParaRPr b="0" lang="en-US" sz="254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2"/>
          <p:cNvGrpSpPr/>
          <p:nvPr/>
        </p:nvGrpSpPr>
        <p:grpSpPr>
          <a:xfrm>
            <a:off x="4324680" y="4673520"/>
            <a:ext cx="3167280" cy="2484360"/>
            <a:chOff x="4324680" y="4673520"/>
            <a:chExt cx="3167280" cy="2484360"/>
          </a:xfrm>
        </p:grpSpPr>
        <p:sp>
          <p:nvSpPr>
            <p:cNvPr id="306" name="Freeform 3"/>
            <p:cNvSpPr/>
            <p:nvPr/>
          </p:nvSpPr>
          <p:spPr>
            <a:xfrm>
              <a:off x="4324680" y="4673520"/>
              <a:ext cx="3167280" cy="2484360"/>
            </a:xfrm>
            <a:custGeom>
              <a:avLst/>
              <a:gdLst/>
              <a:ahLst/>
              <a:rect l="l" t="t" r="r" b="b"/>
              <a:pathLst>
                <a:path w="2326767" h="1825244">
                  <a:moveTo>
                    <a:pt x="1829689" y="0"/>
                  </a:moveTo>
                  <a:cubicBezTo>
                    <a:pt x="1819529" y="0"/>
                    <a:pt x="1702816" y="0"/>
                    <a:pt x="1692656" y="0"/>
                  </a:cubicBezTo>
                  <a:cubicBezTo>
                    <a:pt x="1428750" y="0"/>
                    <a:pt x="1428750" y="0"/>
                    <a:pt x="1428750" y="0"/>
                  </a:cubicBezTo>
                  <a:cubicBezTo>
                    <a:pt x="1154684" y="0"/>
                    <a:pt x="1154684" y="0"/>
                    <a:pt x="1154684" y="0"/>
                  </a:cubicBezTo>
                  <a:cubicBezTo>
                    <a:pt x="1154684" y="0"/>
                    <a:pt x="733425" y="0"/>
                    <a:pt x="649605" y="0"/>
                  </a:cubicBezTo>
                  <a:cubicBezTo>
                    <a:pt x="652145" y="0"/>
                    <a:pt x="652145" y="0"/>
                    <a:pt x="652145" y="0"/>
                  </a:cubicBezTo>
                  <a:cubicBezTo>
                    <a:pt x="652145" y="0"/>
                    <a:pt x="649605" y="0"/>
                    <a:pt x="649605" y="0"/>
                  </a:cubicBezTo>
                  <a:cubicBezTo>
                    <a:pt x="641985" y="0"/>
                    <a:pt x="636905" y="0"/>
                    <a:pt x="634365" y="0"/>
                  </a:cubicBezTo>
                  <a:cubicBezTo>
                    <a:pt x="114173" y="0"/>
                    <a:pt x="114173" y="0"/>
                    <a:pt x="114173" y="0"/>
                  </a:cubicBezTo>
                  <a:cubicBezTo>
                    <a:pt x="73533" y="0"/>
                    <a:pt x="5080" y="0"/>
                    <a:pt x="5080" y="0"/>
                  </a:cubicBezTo>
                  <a:cubicBezTo>
                    <a:pt x="5080" y="677799"/>
                    <a:pt x="5080" y="677799"/>
                    <a:pt x="5080" y="677799"/>
                  </a:cubicBezTo>
                  <a:cubicBezTo>
                    <a:pt x="5080" y="682879"/>
                    <a:pt x="5080" y="687959"/>
                    <a:pt x="5080" y="687959"/>
                  </a:cubicBezTo>
                  <a:cubicBezTo>
                    <a:pt x="0" y="764159"/>
                    <a:pt x="5080" y="1195705"/>
                    <a:pt x="5080" y="1195705"/>
                  </a:cubicBezTo>
                  <a:cubicBezTo>
                    <a:pt x="5080" y="1825244"/>
                    <a:pt x="5080" y="1825244"/>
                    <a:pt x="5080" y="1825244"/>
                  </a:cubicBezTo>
                  <a:cubicBezTo>
                    <a:pt x="406019" y="1825244"/>
                    <a:pt x="406019" y="1825244"/>
                    <a:pt x="406019" y="1825244"/>
                  </a:cubicBezTo>
                  <a:cubicBezTo>
                    <a:pt x="631825" y="1825244"/>
                    <a:pt x="631825" y="1825244"/>
                    <a:pt x="631825" y="1825244"/>
                  </a:cubicBezTo>
                  <a:cubicBezTo>
                    <a:pt x="644525" y="1825244"/>
                    <a:pt x="644525" y="1825244"/>
                    <a:pt x="644525" y="1825244"/>
                  </a:cubicBezTo>
                  <a:cubicBezTo>
                    <a:pt x="647065" y="1825244"/>
                    <a:pt x="647065" y="1825244"/>
                    <a:pt x="649605" y="1825244"/>
                  </a:cubicBezTo>
                  <a:cubicBezTo>
                    <a:pt x="723138" y="1820164"/>
                    <a:pt x="758698" y="1764284"/>
                    <a:pt x="725678" y="1700911"/>
                  </a:cubicBezTo>
                  <a:cubicBezTo>
                    <a:pt x="725678" y="1700911"/>
                    <a:pt x="669798" y="1586738"/>
                    <a:pt x="669798" y="1528318"/>
                  </a:cubicBezTo>
                  <a:cubicBezTo>
                    <a:pt x="669798" y="1419098"/>
                    <a:pt x="771271" y="1327785"/>
                    <a:pt x="893064" y="1327785"/>
                  </a:cubicBezTo>
                  <a:cubicBezTo>
                    <a:pt x="1017397" y="1327785"/>
                    <a:pt x="1116330" y="1419225"/>
                    <a:pt x="1116330" y="1528318"/>
                  </a:cubicBezTo>
                  <a:cubicBezTo>
                    <a:pt x="1116330" y="1586738"/>
                    <a:pt x="1060450" y="1700911"/>
                    <a:pt x="1060450" y="1700911"/>
                  </a:cubicBezTo>
                  <a:cubicBezTo>
                    <a:pt x="1029970" y="1764411"/>
                    <a:pt x="1062990" y="1820164"/>
                    <a:pt x="1139063" y="1825244"/>
                  </a:cubicBezTo>
                  <a:cubicBezTo>
                    <a:pt x="1141603" y="1825244"/>
                    <a:pt x="1141603" y="1825244"/>
                    <a:pt x="1141603" y="1825244"/>
                  </a:cubicBezTo>
                  <a:cubicBezTo>
                    <a:pt x="1139063" y="1825244"/>
                    <a:pt x="1136523" y="1825244"/>
                    <a:pt x="1133983" y="1825244"/>
                  </a:cubicBezTo>
                  <a:cubicBezTo>
                    <a:pt x="1136523" y="1825244"/>
                    <a:pt x="1136523" y="1825244"/>
                    <a:pt x="1139063" y="1825244"/>
                  </a:cubicBezTo>
                  <a:cubicBezTo>
                    <a:pt x="1136523" y="1825244"/>
                    <a:pt x="1133983" y="1825244"/>
                    <a:pt x="1133983" y="1825244"/>
                  </a:cubicBezTo>
                  <a:cubicBezTo>
                    <a:pt x="1136523" y="1825244"/>
                    <a:pt x="1141603" y="1825244"/>
                    <a:pt x="1151763" y="1825244"/>
                  </a:cubicBezTo>
                  <a:cubicBezTo>
                    <a:pt x="1710055" y="1825244"/>
                    <a:pt x="1710055" y="1825244"/>
                    <a:pt x="1710055" y="1825244"/>
                  </a:cubicBezTo>
                  <a:cubicBezTo>
                    <a:pt x="1829308" y="1825244"/>
                    <a:pt x="1829308" y="1825244"/>
                    <a:pt x="1829308" y="1825244"/>
                  </a:cubicBezTo>
                  <a:cubicBezTo>
                    <a:pt x="1829308" y="1195705"/>
                    <a:pt x="1829308" y="1195705"/>
                    <a:pt x="1829308" y="1195705"/>
                  </a:cubicBezTo>
                  <a:cubicBezTo>
                    <a:pt x="1829308" y="1183005"/>
                    <a:pt x="1829308" y="1183005"/>
                    <a:pt x="1829308" y="1183005"/>
                  </a:cubicBezTo>
                  <a:cubicBezTo>
                    <a:pt x="1834388" y="1124585"/>
                    <a:pt x="1864868" y="1091565"/>
                    <a:pt x="1910461" y="1091565"/>
                  </a:cubicBezTo>
                  <a:cubicBezTo>
                    <a:pt x="1923161" y="1091565"/>
                    <a:pt x="1938401" y="1094105"/>
                    <a:pt x="1956181" y="1101725"/>
                  </a:cubicBezTo>
                  <a:cubicBezTo>
                    <a:pt x="1956181" y="1101725"/>
                    <a:pt x="2070354" y="1160145"/>
                    <a:pt x="2128774" y="1160145"/>
                  </a:cubicBezTo>
                  <a:cubicBezTo>
                    <a:pt x="2237867" y="1160145"/>
                    <a:pt x="2326767" y="1058545"/>
                    <a:pt x="2326767" y="934212"/>
                  </a:cubicBezTo>
                  <a:cubicBezTo>
                    <a:pt x="2326767" y="812419"/>
                    <a:pt x="2237994" y="710819"/>
                    <a:pt x="2128774" y="710819"/>
                  </a:cubicBezTo>
                  <a:cubicBezTo>
                    <a:pt x="2070354" y="710819"/>
                    <a:pt x="1956181" y="766699"/>
                    <a:pt x="1956181" y="766699"/>
                  </a:cubicBezTo>
                  <a:cubicBezTo>
                    <a:pt x="1938401" y="776859"/>
                    <a:pt x="1923161" y="779399"/>
                    <a:pt x="1910461" y="779399"/>
                  </a:cubicBezTo>
                  <a:cubicBezTo>
                    <a:pt x="1867281" y="779399"/>
                    <a:pt x="1836928" y="746379"/>
                    <a:pt x="1829308" y="693039"/>
                  </a:cubicBezTo>
                  <a:cubicBezTo>
                    <a:pt x="1831848" y="693039"/>
                    <a:pt x="1831848" y="693039"/>
                    <a:pt x="1831848" y="693039"/>
                  </a:cubicBezTo>
                  <a:cubicBezTo>
                    <a:pt x="1829308" y="693039"/>
                    <a:pt x="1829308" y="693039"/>
                    <a:pt x="1829308" y="693039"/>
                  </a:cubicBezTo>
                  <a:cubicBezTo>
                    <a:pt x="1829308" y="690499"/>
                    <a:pt x="1829308" y="690499"/>
                    <a:pt x="1829308" y="687959"/>
                  </a:cubicBezTo>
                  <a:cubicBezTo>
                    <a:pt x="1829308" y="690499"/>
                    <a:pt x="1829308" y="690499"/>
                    <a:pt x="1829308" y="693039"/>
                  </a:cubicBezTo>
                  <a:cubicBezTo>
                    <a:pt x="1829308" y="690499"/>
                    <a:pt x="1829308" y="682879"/>
                    <a:pt x="1829308" y="677799"/>
                  </a:cubicBezTo>
                  <a:cubicBezTo>
                    <a:pt x="1829308" y="0"/>
                    <a:pt x="1829308" y="0"/>
                    <a:pt x="1829308" y="0"/>
                  </a:cubicBezTo>
                </a:path>
              </a:pathLst>
            </a:custGeom>
            <a:solidFill>
              <a:srgbClr val="de2b2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7" name="Group 4"/>
          <p:cNvGrpSpPr/>
          <p:nvPr/>
        </p:nvGrpSpPr>
        <p:grpSpPr>
          <a:xfrm>
            <a:off x="10795680" y="4681440"/>
            <a:ext cx="3167280" cy="2484360"/>
            <a:chOff x="10795680" y="4681440"/>
            <a:chExt cx="3167280" cy="2484360"/>
          </a:xfrm>
        </p:grpSpPr>
        <p:sp>
          <p:nvSpPr>
            <p:cNvPr id="308" name="Freeform 5"/>
            <p:cNvSpPr/>
            <p:nvPr/>
          </p:nvSpPr>
          <p:spPr>
            <a:xfrm>
              <a:off x="10795680" y="4681440"/>
              <a:ext cx="3167280" cy="2484360"/>
            </a:xfrm>
            <a:custGeom>
              <a:avLst/>
              <a:gdLst/>
              <a:ahLst/>
              <a:rect l="l" t="t" r="r" b="b"/>
              <a:pathLst>
                <a:path w="2326767" h="1825244">
                  <a:moveTo>
                    <a:pt x="497332" y="0"/>
                  </a:moveTo>
                  <a:cubicBezTo>
                    <a:pt x="497332" y="677799"/>
                    <a:pt x="497332" y="677799"/>
                    <a:pt x="497332" y="677799"/>
                  </a:cubicBezTo>
                  <a:cubicBezTo>
                    <a:pt x="497332" y="685419"/>
                    <a:pt x="497332" y="690499"/>
                    <a:pt x="497332" y="693039"/>
                  </a:cubicBezTo>
                  <a:cubicBezTo>
                    <a:pt x="497332" y="695579"/>
                    <a:pt x="497332" y="695579"/>
                    <a:pt x="497332" y="695579"/>
                  </a:cubicBezTo>
                  <a:cubicBezTo>
                    <a:pt x="497332" y="693039"/>
                    <a:pt x="497332" y="693039"/>
                    <a:pt x="497332" y="693039"/>
                  </a:cubicBezTo>
                  <a:cubicBezTo>
                    <a:pt x="497332" y="690499"/>
                    <a:pt x="497332" y="690499"/>
                    <a:pt x="497332" y="687959"/>
                  </a:cubicBezTo>
                  <a:cubicBezTo>
                    <a:pt x="497332" y="690499"/>
                    <a:pt x="497332" y="690499"/>
                    <a:pt x="497332" y="693039"/>
                  </a:cubicBezTo>
                  <a:cubicBezTo>
                    <a:pt x="489712" y="746379"/>
                    <a:pt x="459232" y="779399"/>
                    <a:pt x="416179" y="779399"/>
                  </a:cubicBezTo>
                  <a:cubicBezTo>
                    <a:pt x="403479" y="779399"/>
                    <a:pt x="388239" y="776859"/>
                    <a:pt x="370459" y="769239"/>
                  </a:cubicBezTo>
                  <a:cubicBezTo>
                    <a:pt x="370459" y="769239"/>
                    <a:pt x="256286" y="710819"/>
                    <a:pt x="197866" y="710819"/>
                  </a:cubicBezTo>
                  <a:cubicBezTo>
                    <a:pt x="88773" y="710819"/>
                    <a:pt x="0" y="812292"/>
                    <a:pt x="0" y="936752"/>
                  </a:cubicBezTo>
                  <a:cubicBezTo>
                    <a:pt x="0" y="1058545"/>
                    <a:pt x="88773" y="1160145"/>
                    <a:pt x="197993" y="1160145"/>
                  </a:cubicBezTo>
                  <a:cubicBezTo>
                    <a:pt x="256413" y="1160145"/>
                    <a:pt x="370586" y="1104265"/>
                    <a:pt x="370586" y="1104265"/>
                  </a:cubicBezTo>
                  <a:cubicBezTo>
                    <a:pt x="388366" y="1094105"/>
                    <a:pt x="403606" y="1091565"/>
                    <a:pt x="418846" y="1091565"/>
                  </a:cubicBezTo>
                  <a:cubicBezTo>
                    <a:pt x="462026" y="1091565"/>
                    <a:pt x="492379" y="1124585"/>
                    <a:pt x="497459" y="1183005"/>
                  </a:cubicBezTo>
                  <a:cubicBezTo>
                    <a:pt x="497459" y="1195705"/>
                    <a:pt x="497459" y="1195705"/>
                    <a:pt x="497459" y="1195705"/>
                  </a:cubicBezTo>
                  <a:cubicBezTo>
                    <a:pt x="497459" y="1825244"/>
                    <a:pt x="497459" y="1825244"/>
                    <a:pt x="497459" y="1825244"/>
                  </a:cubicBezTo>
                  <a:cubicBezTo>
                    <a:pt x="616712" y="1825244"/>
                    <a:pt x="616712" y="1825244"/>
                    <a:pt x="616712" y="1825244"/>
                  </a:cubicBezTo>
                  <a:cubicBezTo>
                    <a:pt x="1175004" y="1825244"/>
                    <a:pt x="1175004" y="1825244"/>
                    <a:pt x="1175004" y="1825244"/>
                  </a:cubicBezTo>
                  <a:cubicBezTo>
                    <a:pt x="1185164" y="1825244"/>
                    <a:pt x="1190244" y="1825244"/>
                    <a:pt x="1192784" y="1825244"/>
                  </a:cubicBezTo>
                  <a:cubicBezTo>
                    <a:pt x="1192784" y="1825244"/>
                    <a:pt x="1190244" y="1825244"/>
                    <a:pt x="1187704" y="1825244"/>
                  </a:cubicBezTo>
                  <a:cubicBezTo>
                    <a:pt x="1190244" y="1825244"/>
                    <a:pt x="1190244" y="1825244"/>
                    <a:pt x="1192784" y="1825244"/>
                  </a:cubicBezTo>
                  <a:cubicBezTo>
                    <a:pt x="1190244" y="1825244"/>
                    <a:pt x="1187704" y="1825244"/>
                    <a:pt x="1185164" y="1825244"/>
                  </a:cubicBezTo>
                  <a:cubicBezTo>
                    <a:pt x="1187704" y="1825244"/>
                    <a:pt x="1187704" y="1825244"/>
                    <a:pt x="1187704" y="1825244"/>
                  </a:cubicBezTo>
                  <a:cubicBezTo>
                    <a:pt x="1263777" y="1820164"/>
                    <a:pt x="1296797" y="1764284"/>
                    <a:pt x="1266317" y="1700911"/>
                  </a:cubicBezTo>
                  <a:cubicBezTo>
                    <a:pt x="1266317" y="1700911"/>
                    <a:pt x="1210437" y="1586738"/>
                    <a:pt x="1210437" y="1528318"/>
                  </a:cubicBezTo>
                  <a:cubicBezTo>
                    <a:pt x="1210437" y="1419098"/>
                    <a:pt x="1309370" y="1330325"/>
                    <a:pt x="1433703" y="1330325"/>
                  </a:cubicBezTo>
                  <a:cubicBezTo>
                    <a:pt x="1555496" y="1330325"/>
                    <a:pt x="1656969" y="1419225"/>
                    <a:pt x="1656969" y="1528318"/>
                  </a:cubicBezTo>
                  <a:cubicBezTo>
                    <a:pt x="1656969" y="1586738"/>
                    <a:pt x="1601089" y="1700911"/>
                    <a:pt x="1601089" y="1700911"/>
                  </a:cubicBezTo>
                  <a:cubicBezTo>
                    <a:pt x="1568069" y="1766951"/>
                    <a:pt x="1603629" y="1820164"/>
                    <a:pt x="1677162" y="1825244"/>
                  </a:cubicBezTo>
                  <a:cubicBezTo>
                    <a:pt x="1679702" y="1825244"/>
                    <a:pt x="1679702" y="1825244"/>
                    <a:pt x="1682242" y="1825244"/>
                  </a:cubicBezTo>
                  <a:cubicBezTo>
                    <a:pt x="1694942" y="1825244"/>
                    <a:pt x="1694942" y="1825244"/>
                    <a:pt x="1694942" y="1825244"/>
                  </a:cubicBezTo>
                  <a:cubicBezTo>
                    <a:pt x="1920748" y="1825244"/>
                    <a:pt x="1920748" y="1825244"/>
                    <a:pt x="1920748" y="1825244"/>
                  </a:cubicBezTo>
                  <a:cubicBezTo>
                    <a:pt x="2321687" y="1825244"/>
                    <a:pt x="2321687" y="1825244"/>
                    <a:pt x="2321687" y="1825244"/>
                  </a:cubicBezTo>
                  <a:cubicBezTo>
                    <a:pt x="2321687" y="1195705"/>
                    <a:pt x="2321687" y="1195705"/>
                    <a:pt x="2321687" y="1195705"/>
                  </a:cubicBezTo>
                  <a:cubicBezTo>
                    <a:pt x="2321687" y="1195705"/>
                    <a:pt x="2326767" y="764159"/>
                    <a:pt x="2321687" y="687959"/>
                  </a:cubicBezTo>
                  <a:cubicBezTo>
                    <a:pt x="2321687" y="687959"/>
                    <a:pt x="2321687" y="685419"/>
                    <a:pt x="2321687" y="677799"/>
                  </a:cubicBezTo>
                  <a:cubicBezTo>
                    <a:pt x="2321687" y="0"/>
                    <a:pt x="2321687" y="0"/>
                    <a:pt x="2321687" y="0"/>
                  </a:cubicBezTo>
                  <a:cubicBezTo>
                    <a:pt x="2321687" y="0"/>
                    <a:pt x="2253107" y="0"/>
                    <a:pt x="2212594" y="0"/>
                  </a:cubicBezTo>
                  <a:cubicBezTo>
                    <a:pt x="1692402" y="0"/>
                    <a:pt x="1692402" y="0"/>
                    <a:pt x="1692402" y="0"/>
                  </a:cubicBezTo>
                  <a:cubicBezTo>
                    <a:pt x="1689862" y="0"/>
                    <a:pt x="1684782" y="0"/>
                    <a:pt x="1677162" y="0"/>
                  </a:cubicBezTo>
                  <a:cubicBezTo>
                    <a:pt x="1677162" y="0"/>
                    <a:pt x="1674622" y="0"/>
                    <a:pt x="1674622" y="0"/>
                  </a:cubicBezTo>
                  <a:cubicBezTo>
                    <a:pt x="1677162" y="0"/>
                    <a:pt x="1677162" y="0"/>
                    <a:pt x="1677162" y="0"/>
                  </a:cubicBezTo>
                  <a:cubicBezTo>
                    <a:pt x="1593469" y="0"/>
                    <a:pt x="1172210" y="0"/>
                    <a:pt x="1172210" y="0"/>
                  </a:cubicBezTo>
                  <a:cubicBezTo>
                    <a:pt x="898271" y="0"/>
                    <a:pt x="898271" y="0"/>
                    <a:pt x="898271" y="0"/>
                  </a:cubicBezTo>
                  <a:cubicBezTo>
                    <a:pt x="634365" y="0"/>
                    <a:pt x="634365" y="0"/>
                    <a:pt x="634365" y="0"/>
                  </a:cubicBezTo>
                  <a:cubicBezTo>
                    <a:pt x="624205" y="0"/>
                    <a:pt x="507492" y="0"/>
                    <a:pt x="497332" y="0"/>
                  </a:cubicBezTo>
                </a:path>
              </a:pathLst>
            </a:custGeom>
            <a:solidFill>
              <a:srgbClr val="f4c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9" name="Group 6"/>
          <p:cNvGrpSpPr/>
          <p:nvPr/>
        </p:nvGrpSpPr>
        <p:grpSpPr>
          <a:xfrm>
            <a:off x="7881480" y="4651920"/>
            <a:ext cx="2610000" cy="2484360"/>
            <a:chOff x="7881480" y="4651920"/>
            <a:chExt cx="2610000" cy="2484360"/>
          </a:xfrm>
        </p:grpSpPr>
        <p:sp>
          <p:nvSpPr>
            <p:cNvPr id="310" name="Freeform 7"/>
            <p:cNvSpPr/>
            <p:nvPr/>
          </p:nvSpPr>
          <p:spPr>
            <a:xfrm>
              <a:off x="7881480" y="4651920"/>
              <a:ext cx="2610000" cy="2484360"/>
            </a:xfrm>
            <a:custGeom>
              <a:avLst/>
              <a:gdLst/>
              <a:ahLst/>
              <a:rect l="l" t="t" r="r" b="b"/>
              <a:pathLst>
                <a:path w="1917446" h="1825244">
                  <a:moveTo>
                    <a:pt x="0" y="0"/>
                  </a:moveTo>
                  <a:cubicBezTo>
                    <a:pt x="0" y="0"/>
                    <a:pt x="73660" y="0"/>
                    <a:pt x="116840" y="0"/>
                  </a:cubicBezTo>
                  <a:cubicBezTo>
                    <a:pt x="116840" y="0"/>
                    <a:pt x="116840" y="0"/>
                    <a:pt x="370840" y="0"/>
                  </a:cubicBezTo>
                  <a:cubicBezTo>
                    <a:pt x="370840" y="0"/>
                    <a:pt x="370840" y="0"/>
                    <a:pt x="370840" y="1270"/>
                  </a:cubicBezTo>
                  <a:lnTo>
                    <a:pt x="370840" y="2286"/>
                  </a:lnTo>
                  <a:lnTo>
                    <a:pt x="373380" y="2286"/>
                  </a:lnTo>
                  <a:lnTo>
                    <a:pt x="373380" y="0"/>
                  </a:lnTo>
                  <a:cubicBezTo>
                    <a:pt x="373380" y="0"/>
                    <a:pt x="373380" y="0"/>
                    <a:pt x="662940" y="0"/>
                  </a:cubicBezTo>
                  <a:cubicBezTo>
                    <a:pt x="662940" y="0"/>
                    <a:pt x="668020" y="0"/>
                    <a:pt x="675640" y="0"/>
                  </a:cubicBezTo>
                  <a:lnTo>
                    <a:pt x="678180" y="0"/>
                  </a:lnTo>
                  <a:cubicBezTo>
                    <a:pt x="680720" y="0"/>
                    <a:pt x="680720" y="0"/>
                    <a:pt x="680720" y="0"/>
                  </a:cubicBezTo>
                  <a:lnTo>
                    <a:pt x="726440" y="0"/>
                  </a:lnTo>
                  <a:cubicBezTo>
                    <a:pt x="870458" y="0"/>
                    <a:pt x="1208786" y="0"/>
                    <a:pt x="1208786" y="0"/>
                  </a:cubicBezTo>
                  <a:cubicBezTo>
                    <a:pt x="1208786" y="0"/>
                    <a:pt x="1208786" y="0"/>
                    <a:pt x="1495806" y="0"/>
                  </a:cubicBezTo>
                  <a:cubicBezTo>
                    <a:pt x="1495806" y="0"/>
                    <a:pt x="1495806" y="0"/>
                    <a:pt x="1772666" y="0"/>
                  </a:cubicBezTo>
                  <a:cubicBezTo>
                    <a:pt x="1782826" y="0"/>
                    <a:pt x="1907286" y="0"/>
                    <a:pt x="1917446" y="0"/>
                  </a:cubicBezTo>
                  <a:cubicBezTo>
                    <a:pt x="1917446" y="0"/>
                    <a:pt x="1917446" y="0"/>
                    <a:pt x="1917446" y="677799"/>
                  </a:cubicBezTo>
                  <a:cubicBezTo>
                    <a:pt x="1917446" y="682879"/>
                    <a:pt x="1914906" y="690499"/>
                    <a:pt x="1914906" y="693039"/>
                  </a:cubicBezTo>
                  <a:cubicBezTo>
                    <a:pt x="1909826" y="746379"/>
                    <a:pt x="1876806" y="779399"/>
                    <a:pt x="1833626" y="779399"/>
                  </a:cubicBezTo>
                  <a:cubicBezTo>
                    <a:pt x="1818386" y="779399"/>
                    <a:pt x="1800606" y="776859"/>
                    <a:pt x="1785366" y="766699"/>
                  </a:cubicBezTo>
                  <a:cubicBezTo>
                    <a:pt x="1785366" y="766699"/>
                    <a:pt x="1663446" y="710819"/>
                    <a:pt x="1605026" y="710819"/>
                  </a:cubicBezTo>
                  <a:cubicBezTo>
                    <a:pt x="1488186" y="710819"/>
                    <a:pt x="1394206" y="812419"/>
                    <a:pt x="1394206" y="934212"/>
                  </a:cubicBezTo>
                  <a:cubicBezTo>
                    <a:pt x="1394206" y="1058545"/>
                    <a:pt x="1488186" y="1160145"/>
                    <a:pt x="1605026" y="1160145"/>
                  </a:cubicBezTo>
                  <a:cubicBezTo>
                    <a:pt x="1663446" y="1160145"/>
                    <a:pt x="1785366" y="1101725"/>
                    <a:pt x="1785366" y="1101725"/>
                  </a:cubicBezTo>
                  <a:cubicBezTo>
                    <a:pt x="1800606" y="1094105"/>
                    <a:pt x="1818386" y="1091565"/>
                    <a:pt x="1833626" y="1091565"/>
                  </a:cubicBezTo>
                  <a:cubicBezTo>
                    <a:pt x="1879346" y="1091565"/>
                    <a:pt x="1912366" y="1124585"/>
                    <a:pt x="1917446" y="1183005"/>
                  </a:cubicBezTo>
                  <a:cubicBezTo>
                    <a:pt x="1917446" y="1183005"/>
                    <a:pt x="1917446" y="1183005"/>
                    <a:pt x="1917446" y="1195705"/>
                  </a:cubicBezTo>
                  <a:cubicBezTo>
                    <a:pt x="1917446" y="1195705"/>
                    <a:pt x="1917446" y="1195705"/>
                    <a:pt x="1917446" y="1825244"/>
                  </a:cubicBezTo>
                  <a:cubicBezTo>
                    <a:pt x="1917446" y="1825244"/>
                    <a:pt x="1917446" y="1825244"/>
                    <a:pt x="1790446" y="1825244"/>
                  </a:cubicBezTo>
                  <a:cubicBezTo>
                    <a:pt x="1790446" y="1825244"/>
                    <a:pt x="1790446" y="1825244"/>
                    <a:pt x="1203833" y="1825244"/>
                  </a:cubicBezTo>
                  <a:lnTo>
                    <a:pt x="1193673" y="1825244"/>
                  </a:lnTo>
                  <a:cubicBezTo>
                    <a:pt x="1191133" y="1825244"/>
                    <a:pt x="1191133" y="1825244"/>
                    <a:pt x="1191133" y="1825244"/>
                  </a:cubicBezTo>
                  <a:cubicBezTo>
                    <a:pt x="1112393" y="1820164"/>
                    <a:pt x="1076833" y="1764284"/>
                    <a:pt x="1109853" y="1700911"/>
                  </a:cubicBezTo>
                  <a:cubicBezTo>
                    <a:pt x="1109853" y="1700911"/>
                    <a:pt x="1168273" y="1586738"/>
                    <a:pt x="1168273" y="1528318"/>
                  </a:cubicBezTo>
                  <a:cubicBezTo>
                    <a:pt x="1168273" y="1419225"/>
                    <a:pt x="1064133" y="1330325"/>
                    <a:pt x="934593" y="1330325"/>
                  </a:cubicBezTo>
                  <a:cubicBezTo>
                    <a:pt x="805053" y="1330325"/>
                    <a:pt x="698373" y="1419225"/>
                    <a:pt x="698373" y="1528318"/>
                  </a:cubicBezTo>
                  <a:cubicBezTo>
                    <a:pt x="698373" y="1586738"/>
                    <a:pt x="759333" y="1700911"/>
                    <a:pt x="759333" y="1700911"/>
                  </a:cubicBezTo>
                  <a:cubicBezTo>
                    <a:pt x="792353" y="1766951"/>
                    <a:pt x="754253" y="1820164"/>
                    <a:pt x="678053" y="1825244"/>
                  </a:cubicBezTo>
                  <a:cubicBezTo>
                    <a:pt x="675513" y="1825244"/>
                    <a:pt x="672973" y="1825244"/>
                    <a:pt x="672973" y="1825244"/>
                  </a:cubicBezTo>
                  <a:cubicBezTo>
                    <a:pt x="672973" y="1825244"/>
                    <a:pt x="672973" y="1825244"/>
                    <a:pt x="660273" y="1825244"/>
                  </a:cubicBezTo>
                  <a:cubicBezTo>
                    <a:pt x="660273" y="1825244"/>
                    <a:pt x="660273" y="1825244"/>
                    <a:pt x="418973" y="1825244"/>
                  </a:cubicBezTo>
                  <a:cubicBezTo>
                    <a:pt x="418973" y="1825244"/>
                    <a:pt x="418973" y="1825244"/>
                    <a:pt x="0" y="1825244"/>
                  </a:cubicBezTo>
                  <a:cubicBezTo>
                    <a:pt x="0" y="1825244"/>
                    <a:pt x="0" y="1825244"/>
                    <a:pt x="0" y="1195705"/>
                  </a:cubicBezTo>
                  <a:cubicBezTo>
                    <a:pt x="0" y="1195705"/>
                    <a:pt x="0" y="1195705"/>
                    <a:pt x="0" y="1183005"/>
                  </a:cubicBezTo>
                  <a:cubicBezTo>
                    <a:pt x="5080" y="1124585"/>
                    <a:pt x="38100" y="1091565"/>
                    <a:pt x="83820" y="1091565"/>
                  </a:cubicBezTo>
                  <a:cubicBezTo>
                    <a:pt x="99060" y="1091565"/>
                    <a:pt x="114300" y="1094105"/>
                    <a:pt x="132080" y="1104265"/>
                  </a:cubicBezTo>
                  <a:cubicBezTo>
                    <a:pt x="132080" y="1104265"/>
                    <a:pt x="251460" y="1160145"/>
                    <a:pt x="312420" y="1160145"/>
                  </a:cubicBezTo>
                  <a:cubicBezTo>
                    <a:pt x="429260" y="1160145"/>
                    <a:pt x="520700" y="1058545"/>
                    <a:pt x="520700" y="936752"/>
                  </a:cubicBezTo>
                  <a:cubicBezTo>
                    <a:pt x="520700" y="812419"/>
                    <a:pt x="429260" y="713359"/>
                    <a:pt x="312420" y="713359"/>
                  </a:cubicBezTo>
                  <a:cubicBezTo>
                    <a:pt x="251460" y="713359"/>
                    <a:pt x="132080" y="769239"/>
                    <a:pt x="132080" y="769239"/>
                  </a:cubicBezTo>
                  <a:cubicBezTo>
                    <a:pt x="114300" y="776859"/>
                    <a:pt x="99060" y="779399"/>
                    <a:pt x="83820" y="779399"/>
                  </a:cubicBezTo>
                  <a:cubicBezTo>
                    <a:pt x="38100" y="779399"/>
                    <a:pt x="5080" y="746379"/>
                    <a:pt x="0" y="693039"/>
                  </a:cubicBezTo>
                  <a:cubicBezTo>
                    <a:pt x="0" y="690499"/>
                    <a:pt x="0" y="690499"/>
                    <a:pt x="0" y="687959"/>
                  </a:cubicBezTo>
                  <a:cubicBezTo>
                    <a:pt x="0" y="687959"/>
                    <a:pt x="0" y="685419"/>
                    <a:pt x="0" y="682879"/>
                  </a:cubicBezTo>
                  <a:cubicBezTo>
                    <a:pt x="0" y="680339"/>
                    <a:pt x="0" y="677799"/>
                    <a:pt x="0" y="677799"/>
                  </a:cubicBezTo>
                  <a:cubicBezTo>
                    <a:pt x="0" y="677799"/>
                    <a:pt x="0" y="677799"/>
                    <a:pt x="0" y="0"/>
                  </a:cubicBez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1" name="Group 8"/>
          <p:cNvGrpSpPr/>
          <p:nvPr/>
        </p:nvGrpSpPr>
        <p:grpSpPr>
          <a:xfrm>
            <a:off x="5244840" y="1857600"/>
            <a:ext cx="7797960" cy="981360"/>
            <a:chOff x="5244840" y="1857600"/>
            <a:chExt cx="7797960" cy="981360"/>
          </a:xfrm>
        </p:grpSpPr>
        <p:sp>
          <p:nvSpPr>
            <p:cNvPr id="312" name="Freeform 9"/>
            <p:cNvSpPr/>
            <p:nvPr/>
          </p:nvSpPr>
          <p:spPr>
            <a:xfrm>
              <a:off x="5244840" y="2074680"/>
              <a:ext cx="7797960" cy="764280"/>
            </a:xfrm>
            <a:custGeom>
              <a:avLst/>
              <a:gdLst/>
              <a:ahLst/>
              <a:rect l="l" t="t" r="r" b="b"/>
              <a:pathLst>
                <a:path w="2053879" h="201341">
                  <a:moveTo>
                    <a:pt x="0" y="0"/>
                  </a:moveTo>
                  <a:lnTo>
                    <a:pt x="2053879" y="0"/>
                  </a:lnTo>
                  <a:lnTo>
                    <a:pt x="2053879" y="201341"/>
                  </a:lnTo>
                  <a:lnTo>
                    <a:pt x="0" y="201341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TextBox 10"/>
            <p:cNvSpPr/>
            <p:nvPr/>
          </p:nvSpPr>
          <p:spPr>
            <a:xfrm>
              <a:off x="5244840" y="1857600"/>
              <a:ext cx="7797960" cy="98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983"/>
                </a:lnSpc>
                <a:buNone/>
                <a:tabLst>
                  <a:tab algn="l" pos="0"/>
                </a:tabLst>
              </a:pPr>
              <a:r>
                <a:rPr b="0" lang="en-US" sz="3609" spc="361" strike="noStrike">
                  <a:solidFill>
                    <a:srgbClr val="ffffff"/>
                  </a:solidFill>
                  <a:latin typeface="DM Sans"/>
                </a:rPr>
                <a:t>EKIP PROJEKSIYONU</a:t>
              </a:r>
              <a:endParaRPr b="0" lang="en-US" sz="3609" spc="-1" strike="noStrike">
                <a:latin typeface="Arial"/>
              </a:endParaRPr>
            </a:p>
          </p:txBody>
        </p:sp>
      </p:grpSp>
      <p:sp>
        <p:nvSpPr>
          <p:cNvPr id="314" name="Freeform 11"/>
          <p:cNvSpPr/>
          <p:nvPr/>
        </p:nvSpPr>
        <p:spPr>
          <a:xfrm>
            <a:off x="11978280" y="5056920"/>
            <a:ext cx="1395360" cy="1209240"/>
          </a:xfrm>
          <a:custGeom>
            <a:avLst/>
            <a:gdLst/>
            <a:ahLst/>
            <a:rect l="l" t="t" r="r" b="b"/>
            <a:pathLst>
              <a:path w="1395782" h="1209489">
                <a:moveTo>
                  <a:pt x="0" y="0"/>
                </a:moveTo>
                <a:lnTo>
                  <a:pt x="1395781" y="0"/>
                </a:lnTo>
                <a:lnTo>
                  <a:pt x="1395781" y="1209489"/>
                </a:lnTo>
                <a:lnTo>
                  <a:pt x="0" y="12094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Freeform 12"/>
          <p:cNvSpPr/>
          <p:nvPr/>
        </p:nvSpPr>
        <p:spPr>
          <a:xfrm>
            <a:off x="4918680" y="5056920"/>
            <a:ext cx="1224000" cy="1209240"/>
          </a:xfrm>
          <a:custGeom>
            <a:avLst/>
            <a:gdLst/>
            <a:ahLst/>
            <a:rect l="l" t="t" r="r" b="b"/>
            <a:pathLst>
              <a:path w="1224254" h="1209489">
                <a:moveTo>
                  <a:pt x="0" y="0"/>
                </a:moveTo>
                <a:lnTo>
                  <a:pt x="1224254" y="0"/>
                </a:lnTo>
                <a:lnTo>
                  <a:pt x="1224254" y="1209489"/>
                </a:lnTo>
                <a:lnTo>
                  <a:pt x="0" y="12094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Freeform 13"/>
          <p:cNvSpPr/>
          <p:nvPr/>
        </p:nvSpPr>
        <p:spPr>
          <a:xfrm>
            <a:off x="8670960" y="5056920"/>
            <a:ext cx="1031040" cy="1209240"/>
          </a:xfrm>
          <a:custGeom>
            <a:avLst/>
            <a:gdLst/>
            <a:ahLst/>
            <a:rect l="l" t="t" r="r" b="b"/>
            <a:pathLst>
              <a:path w="1031443" h="1209489">
                <a:moveTo>
                  <a:pt x="0" y="0"/>
                </a:moveTo>
                <a:lnTo>
                  <a:pt x="1031443" y="0"/>
                </a:lnTo>
                <a:lnTo>
                  <a:pt x="1031443" y="1209489"/>
                </a:lnTo>
                <a:lnTo>
                  <a:pt x="0" y="12094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TextBox 14"/>
          <p:cNvSpPr/>
          <p:nvPr/>
        </p:nvSpPr>
        <p:spPr>
          <a:xfrm>
            <a:off x="4324680" y="7315920"/>
            <a:ext cx="2494440" cy="10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667"/>
              </a:lnSpc>
              <a:buNone/>
              <a:tabLst>
                <a:tab algn="l" pos="0"/>
              </a:tabLst>
            </a:pPr>
            <a:r>
              <a:rPr b="0" lang="en-US" sz="1940" spc="188" strike="noStrike">
                <a:solidFill>
                  <a:srgbClr val="11100e"/>
                </a:solidFill>
                <a:latin typeface="DM Sans"/>
              </a:rPr>
              <a:t>Farklı alanlardan gelmemiz faydalı oldu</a:t>
            </a:r>
            <a:r>
              <a:rPr b="0" lang="tr-TR" sz="1940" spc="188" strike="noStrike">
                <a:solidFill>
                  <a:srgbClr val="11100e"/>
                </a:solidFill>
                <a:latin typeface="DM Sans"/>
              </a:rPr>
              <a:t>.</a:t>
            </a:r>
            <a:endParaRPr b="0" lang="en-US" sz="1940" spc="-1" strike="noStrike">
              <a:latin typeface="Arial"/>
            </a:endParaRPr>
          </a:p>
        </p:txBody>
      </p:sp>
      <p:sp>
        <p:nvSpPr>
          <p:cNvPr id="318" name="TextBox 15"/>
          <p:cNvSpPr/>
          <p:nvPr/>
        </p:nvSpPr>
        <p:spPr>
          <a:xfrm>
            <a:off x="7939080" y="7290000"/>
            <a:ext cx="2494440" cy="13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667"/>
              </a:lnSpc>
              <a:buNone/>
              <a:tabLst>
                <a:tab algn="l" pos="0"/>
              </a:tabLst>
            </a:pPr>
            <a:r>
              <a:rPr b="0" lang="en-US" sz="1940" spc="188" strike="noStrike">
                <a:solidFill>
                  <a:srgbClr val="11100e"/>
                </a:solidFill>
                <a:latin typeface="DM Sans"/>
              </a:rPr>
              <a:t>Bankacılık sektörüyle ilgili tecrübe elde ettik</a:t>
            </a:r>
            <a:r>
              <a:rPr b="0" lang="tr-TR" sz="1940" spc="188" strike="noStrike">
                <a:solidFill>
                  <a:srgbClr val="11100e"/>
                </a:solidFill>
                <a:latin typeface="DM Sans"/>
              </a:rPr>
              <a:t>.</a:t>
            </a:r>
            <a:endParaRPr b="0" lang="en-US" sz="1940" spc="-1" strike="noStrike">
              <a:latin typeface="Arial"/>
            </a:endParaRPr>
          </a:p>
        </p:txBody>
      </p:sp>
      <p:sp>
        <p:nvSpPr>
          <p:cNvPr id="319" name="TextBox 16"/>
          <p:cNvSpPr/>
          <p:nvPr/>
        </p:nvSpPr>
        <p:spPr>
          <a:xfrm>
            <a:off x="11558160" y="7290000"/>
            <a:ext cx="2494440" cy="13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667"/>
              </a:lnSpc>
              <a:buNone/>
              <a:tabLst>
                <a:tab algn="l" pos="0"/>
              </a:tabLst>
            </a:pPr>
            <a:r>
              <a:rPr b="0" lang="en-US" sz="1940" spc="188" strike="noStrike">
                <a:solidFill>
                  <a:srgbClr val="11100e"/>
                </a:solidFill>
                <a:latin typeface="DM Sans"/>
              </a:rPr>
              <a:t>Birbirimizi tanıyıp yönlendirmeler yaptık</a:t>
            </a:r>
            <a:r>
              <a:rPr b="0" lang="tr-TR" sz="1940" spc="188" strike="noStrike">
                <a:solidFill>
                  <a:srgbClr val="11100e"/>
                </a:solidFill>
                <a:latin typeface="DM Sans"/>
              </a:rPr>
              <a:t>.</a:t>
            </a:r>
            <a:endParaRPr b="0" lang="en-US" sz="1940" spc="-1" strike="noStrike">
              <a:latin typeface="Arial"/>
            </a:endParaRPr>
          </a:p>
        </p:txBody>
      </p:sp>
      <p:sp>
        <p:nvSpPr>
          <p:cNvPr id="320" name="Freeform 17"/>
          <p:cNvSpPr/>
          <p:nvPr/>
        </p:nvSpPr>
        <p:spPr>
          <a:xfrm>
            <a:off x="13303440" y="-5146920"/>
            <a:ext cx="8796960" cy="8796960"/>
          </a:xfrm>
          <a:custGeom>
            <a:avLst/>
            <a:gdLst/>
            <a:ahLst/>
            <a:rect l="l" t="t" r="r" b="b"/>
            <a:pathLst>
              <a:path w="8797330" h="8797330">
                <a:moveTo>
                  <a:pt x="0" y="0"/>
                </a:moveTo>
                <a:lnTo>
                  <a:pt x="8797330" y="0"/>
                </a:lnTo>
                <a:lnTo>
                  <a:pt x="8797330" y="8797330"/>
                </a:lnTo>
                <a:lnTo>
                  <a:pt x="0" y="87973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Freeform 18"/>
          <p:cNvSpPr/>
          <p:nvPr/>
        </p:nvSpPr>
        <p:spPr>
          <a:xfrm>
            <a:off x="15449400" y="3568320"/>
            <a:ext cx="1189440" cy="1189440"/>
          </a:xfrm>
          <a:custGeom>
            <a:avLst/>
            <a:gdLst/>
            <a:ahLst/>
            <a:rect l="l" t="t" r="r" b="b"/>
            <a:pathLst>
              <a:path w="1189768" h="1189768">
                <a:moveTo>
                  <a:pt x="0" y="0"/>
                </a:moveTo>
                <a:lnTo>
                  <a:pt x="1189768" y="0"/>
                </a:lnTo>
                <a:lnTo>
                  <a:pt x="1189768" y="1189768"/>
                </a:lnTo>
                <a:lnTo>
                  <a:pt x="0" y="11897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Freeform 19"/>
          <p:cNvSpPr/>
          <p:nvPr/>
        </p:nvSpPr>
        <p:spPr>
          <a:xfrm>
            <a:off x="-2250720" y="7967160"/>
            <a:ext cx="5842440" cy="5842440"/>
          </a:xfrm>
          <a:custGeom>
            <a:avLst/>
            <a:gdLst/>
            <a:ahLst/>
            <a:rect l="l" t="t" r="r" b="b"/>
            <a:pathLst>
              <a:path w="5842630" h="5842630">
                <a:moveTo>
                  <a:pt x="0" y="0"/>
                </a:moveTo>
                <a:lnTo>
                  <a:pt x="5842631" y="0"/>
                </a:lnTo>
                <a:lnTo>
                  <a:pt x="5842631" y="5842630"/>
                </a:lnTo>
                <a:lnTo>
                  <a:pt x="0" y="58426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Freeform 2"/>
          <p:cNvSpPr/>
          <p:nvPr/>
        </p:nvSpPr>
        <p:spPr>
          <a:xfrm>
            <a:off x="12258360" y="1569240"/>
            <a:ext cx="6029280" cy="12058920"/>
          </a:xfrm>
          <a:custGeom>
            <a:avLst/>
            <a:gdLst/>
            <a:ah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Freeform 3"/>
          <p:cNvSpPr/>
          <p:nvPr/>
        </p:nvSpPr>
        <p:spPr>
          <a:xfrm>
            <a:off x="-3062520" y="7598880"/>
            <a:ext cx="5375880" cy="5375880"/>
          </a:xfrm>
          <a:custGeom>
            <a:avLst/>
            <a:gdLst/>
            <a:ah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Freeform 4"/>
          <p:cNvSpPr/>
          <p:nvPr/>
        </p:nvSpPr>
        <p:spPr>
          <a:xfrm>
            <a:off x="1028880" y="1163520"/>
            <a:ext cx="933840" cy="1815480"/>
          </a:xfrm>
          <a:custGeom>
            <a:avLst/>
            <a:gdLst/>
            <a:ah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Freeform 5"/>
          <p:cNvSpPr/>
          <p:nvPr/>
        </p:nvSpPr>
        <p:spPr>
          <a:xfrm>
            <a:off x="16070040" y="8402040"/>
            <a:ext cx="1189080" cy="1189080"/>
          </a:xfrm>
          <a:custGeom>
            <a:avLst/>
            <a:gdLst/>
            <a:ahLst/>
            <a:rect l="l" t="t" r="r" b="b"/>
            <a:pathLst>
              <a:path w="1189353" h="1189353">
                <a:moveTo>
                  <a:pt x="0" y="0"/>
                </a:moveTo>
                <a:lnTo>
                  <a:pt x="1189353" y="0"/>
                </a:lnTo>
                <a:lnTo>
                  <a:pt x="1189353" y="1189352"/>
                </a:lnTo>
                <a:lnTo>
                  <a:pt x="0" y="11893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Freeform 6"/>
          <p:cNvSpPr/>
          <p:nvPr/>
        </p:nvSpPr>
        <p:spPr>
          <a:xfrm>
            <a:off x="14420160" y="8402040"/>
            <a:ext cx="1209240" cy="1189080"/>
          </a:xfrm>
          <a:custGeom>
            <a:avLst/>
            <a:gdLst/>
            <a:ahLst/>
            <a:rect l="l" t="t" r="r" b="b"/>
            <a:pathLst>
              <a:path w="1209511" h="1189353">
                <a:moveTo>
                  <a:pt x="0" y="0"/>
                </a:moveTo>
                <a:lnTo>
                  <a:pt x="1209511" y="0"/>
                </a:lnTo>
                <a:lnTo>
                  <a:pt x="1209511" y="1189352"/>
                </a:lnTo>
                <a:lnTo>
                  <a:pt x="0" y="11893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Freeform 7"/>
          <p:cNvSpPr/>
          <p:nvPr/>
        </p:nvSpPr>
        <p:spPr>
          <a:xfrm>
            <a:off x="9078840" y="5143680"/>
            <a:ext cx="2741040" cy="4114440"/>
          </a:xfrm>
          <a:custGeom>
            <a:avLst/>
            <a:gdLst/>
            <a:ahLst/>
            <a:rect l="l" t="t" r="r" b="b"/>
            <a:pathLst>
              <a:path w="2741486" h="4114800">
                <a:moveTo>
                  <a:pt x="0" y="0"/>
                </a:moveTo>
                <a:lnTo>
                  <a:pt x="2741485" y="0"/>
                </a:lnTo>
                <a:lnTo>
                  <a:pt x="27414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Freeform 8"/>
          <p:cNvSpPr/>
          <p:nvPr/>
        </p:nvSpPr>
        <p:spPr>
          <a:xfrm>
            <a:off x="5130360" y="5143680"/>
            <a:ext cx="3509640" cy="4114440"/>
          </a:xfrm>
          <a:custGeom>
            <a:avLst/>
            <a:gdLst/>
            <a:ahLst/>
            <a:rect l="l" t="t" r="r" b="b"/>
            <a:pathLst>
              <a:path w="3510077" h="4114800">
                <a:moveTo>
                  <a:pt x="0" y="0"/>
                </a:moveTo>
                <a:lnTo>
                  <a:pt x="3510077" y="0"/>
                </a:lnTo>
                <a:lnTo>
                  <a:pt x="35100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TextBox 9"/>
          <p:cNvSpPr/>
          <p:nvPr/>
        </p:nvSpPr>
        <p:spPr>
          <a:xfrm>
            <a:off x="3153600" y="1895760"/>
            <a:ext cx="7322760" cy="25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96"/>
              </a:lnSpc>
              <a:buNone/>
            </a:pPr>
            <a:r>
              <a:rPr b="0" lang="en-US" sz="6280" spc="128" strike="noStrike">
                <a:solidFill>
                  <a:srgbClr val="000000"/>
                </a:solidFill>
                <a:latin typeface="Codec Pro ExtraBold"/>
              </a:rPr>
              <a:t>DINLEDIĞINIZ İÇIN TEŞEKKÜRLER</a:t>
            </a:r>
            <a:endParaRPr b="0" lang="en-US" sz="6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2"/>
          <p:cNvSpPr/>
          <p:nvPr/>
        </p:nvSpPr>
        <p:spPr>
          <a:xfrm>
            <a:off x="4553640" y="2503800"/>
            <a:ext cx="2059560" cy="2059560"/>
          </a:xfrm>
          <a:custGeom>
            <a:avLst/>
            <a:gdLst/>
            <a:ahLst/>
            <a:rect l="l" t="t" r="r" b="b"/>
            <a:pathLst>
              <a:path w="2059846" h="2059846">
                <a:moveTo>
                  <a:pt x="0" y="0"/>
                </a:moveTo>
                <a:lnTo>
                  <a:pt x="2059845" y="0"/>
                </a:lnTo>
                <a:lnTo>
                  <a:pt x="2059845" y="2059845"/>
                </a:lnTo>
                <a:lnTo>
                  <a:pt x="0" y="20598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Freeform 3"/>
          <p:cNvSpPr/>
          <p:nvPr/>
        </p:nvSpPr>
        <p:spPr>
          <a:xfrm>
            <a:off x="0" y="4235040"/>
            <a:ext cx="6132240" cy="6132240"/>
          </a:xfrm>
          <a:custGeom>
            <a:avLst/>
            <a:gdLst/>
            <a:ah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" name="Group 4"/>
          <p:cNvGrpSpPr/>
          <p:nvPr/>
        </p:nvGrpSpPr>
        <p:grpSpPr>
          <a:xfrm>
            <a:off x="10703880" y="1909440"/>
            <a:ext cx="2239560" cy="2239560"/>
            <a:chOff x="10703880" y="1909440"/>
            <a:chExt cx="2239560" cy="2239560"/>
          </a:xfrm>
        </p:grpSpPr>
        <p:sp>
          <p:nvSpPr>
            <p:cNvPr id="65" name="Freeform 5"/>
            <p:cNvSpPr/>
            <p:nvPr/>
          </p:nvSpPr>
          <p:spPr>
            <a:xfrm>
              <a:off x="10703880" y="1909440"/>
              <a:ext cx="2239560" cy="223956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6350000" y="6026150"/>
                  </a:moveTo>
                  <a:cubicBezTo>
                    <a:pt x="6350000" y="6205220"/>
                    <a:pt x="6205220" y="6350000"/>
                    <a:pt x="6026150" y="6350000"/>
                  </a:cubicBezTo>
                  <a:lnTo>
                    <a:pt x="323850" y="6350000"/>
                  </a:lnTo>
                  <a:cubicBezTo>
                    <a:pt x="144780" y="6350000"/>
                    <a:pt x="0" y="6205220"/>
                    <a:pt x="0" y="6026150"/>
                  </a:cubicBezTo>
                  <a:lnTo>
                    <a:pt x="0" y="323850"/>
                  </a:lnTo>
                  <a:cubicBezTo>
                    <a:pt x="0" y="144780"/>
                    <a:pt x="144780" y="0"/>
                    <a:pt x="323850" y="0"/>
                  </a:cubicBezTo>
                  <a:lnTo>
                    <a:pt x="6026150" y="0"/>
                  </a:lnTo>
                  <a:cubicBezTo>
                    <a:pt x="6205220" y="0"/>
                    <a:pt x="6350000" y="144780"/>
                    <a:pt x="6350000" y="323850"/>
                  </a:cubicBezTo>
                  <a:lnTo>
                    <a:pt x="6350000" y="602615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Freeform 6"/>
            <p:cNvSpPr/>
            <p:nvPr/>
          </p:nvSpPr>
          <p:spPr>
            <a:xfrm>
              <a:off x="10757880" y="1964160"/>
              <a:ext cx="2131560" cy="2131200"/>
            </a:xfrm>
            <a:custGeom>
              <a:avLst/>
              <a:gdLst/>
              <a:ahLst/>
              <a:rect l="l" t="t" r="r" b="b"/>
              <a:pathLst>
                <a:path w="6043930" h="6042660">
                  <a:moveTo>
                    <a:pt x="5872480" y="6042660"/>
                  </a:moveTo>
                  <a:lnTo>
                    <a:pt x="170180" y="6042660"/>
                  </a:lnTo>
                  <a:cubicBezTo>
                    <a:pt x="76200" y="6042660"/>
                    <a:pt x="0" y="5966460"/>
                    <a:pt x="0" y="5872480"/>
                  </a:cubicBezTo>
                  <a:lnTo>
                    <a:pt x="0" y="170180"/>
                  </a:lnTo>
                  <a:cubicBezTo>
                    <a:pt x="0" y="76200"/>
                    <a:pt x="76200" y="0"/>
                    <a:pt x="170180" y="0"/>
                  </a:cubicBezTo>
                  <a:lnTo>
                    <a:pt x="5872480" y="0"/>
                  </a:lnTo>
                  <a:cubicBezTo>
                    <a:pt x="5966460" y="0"/>
                    <a:pt x="6042660" y="76200"/>
                    <a:pt x="6042660" y="170180"/>
                  </a:cubicBezTo>
                  <a:lnTo>
                    <a:pt x="6042660" y="5872480"/>
                  </a:lnTo>
                  <a:cubicBezTo>
                    <a:pt x="6043930" y="5965190"/>
                    <a:pt x="5966460" y="6042660"/>
                    <a:pt x="5872480" y="6042660"/>
                  </a:cubicBezTo>
                  <a:close/>
                  <a:moveTo>
                    <a:pt x="170180" y="74930"/>
                  </a:moveTo>
                  <a:cubicBezTo>
                    <a:pt x="118110" y="74930"/>
                    <a:pt x="76200" y="116840"/>
                    <a:pt x="76200" y="168910"/>
                  </a:cubicBezTo>
                  <a:lnTo>
                    <a:pt x="76200" y="5871210"/>
                  </a:lnTo>
                  <a:cubicBezTo>
                    <a:pt x="76200" y="5923280"/>
                    <a:pt x="118110" y="5965190"/>
                    <a:pt x="170180" y="5965190"/>
                  </a:cubicBezTo>
                  <a:lnTo>
                    <a:pt x="5872480" y="5965190"/>
                  </a:lnTo>
                  <a:cubicBezTo>
                    <a:pt x="5924550" y="5965190"/>
                    <a:pt x="5966460" y="5923280"/>
                    <a:pt x="5966460" y="5871210"/>
                  </a:cubicBezTo>
                  <a:lnTo>
                    <a:pt x="5966460" y="168910"/>
                  </a:lnTo>
                  <a:cubicBezTo>
                    <a:pt x="5966460" y="116840"/>
                    <a:pt x="5924550" y="74930"/>
                    <a:pt x="5872480" y="74930"/>
                  </a:cubicBezTo>
                  <a:lnTo>
                    <a:pt x="170180" y="74930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" name="Group 7"/>
          <p:cNvGrpSpPr/>
          <p:nvPr/>
        </p:nvGrpSpPr>
        <p:grpSpPr>
          <a:xfrm>
            <a:off x="13596840" y="1909440"/>
            <a:ext cx="2239560" cy="2239560"/>
            <a:chOff x="13596840" y="1909440"/>
            <a:chExt cx="2239560" cy="2239560"/>
          </a:xfrm>
        </p:grpSpPr>
        <p:sp>
          <p:nvSpPr>
            <p:cNvPr id="68" name="Freeform 8"/>
            <p:cNvSpPr/>
            <p:nvPr/>
          </p:nvSpPr>
          <p:spPr>
            <a:xfrm>
              <a:off x="13596840" y="1909440"/>
              <a:ext cx="2239560" cy="223956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6350000" y="6026150"/>
                  </a:moveTo>
                  <a:cubicBezTo>
                    <a:pt x="6350000" y="6205220"/>
                    <a:pt x="6205220" y="6350000"/>
                    <a:pt x="6026150" y="6350000"/>
                  </a:cubicBezTo>
                  <a:lnTo>
                    <a:pt x="323850" y="6350000"/>
                  </a:lnTo>
                  <a:cubicBezTo>
                    <a:pt x="144780" y="6350000"/>
                    <a:pt x="0" y="6205220"/>
                    <a:pt x="0" y="6026150"/>
                  </a:cubicBezTo>
                  <a:lnTo>
                    <a:pt x="0" y="323850"/>
                  </a:lnTo>
                  <a:cubicBezTo>
                    <a:pt x="0" y="144780"/>
                    <a:pt x="144780" y="0"/>
                    <a:pt x="323850" y="0"/>
                  </a:cubicBezTo>
                  <a:lnTo>
                    <a:pt x="6026150" y="0"/>
                  </a:lnTo>
                  <a:cubicBezTo>
                    <a:pt x="6205220" y="0"/>
                    <a:pt x="6350000" y="144780"/>
                    <a:pt x="6350000" y="323850"/>
                  </a:cubicBezTo>
                  <a:lnTo>
                    <a:pt x="6350000" y="602615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9"/>
            <p:cNvSpPr/>
            <p:nvPr/>
          </p:nvSpPr>
          <p:spPr>
            <a:xfrm>
              <a:off x="13650840" y="1964160"/>
              <a:ext cx="2131560" cy="2131200"/>
            </a:xfrm>
            <a:custGeom>
              <a:avLst/>
              <a:gdLst/>
              <a:ahLst/>
              <a:rect l="l" t="t" r="r" b="b"/>
              <a:pathLst>
                <a:path w="6043930" h="6042660">
                  <a:moveTo>
                    <a:pt x="5872480" y="6042660"/>
                  </a:moveTo>
                  <a:lnTo>
                    <a:pt x="170180" y="6042660"/>
                  </a:lnTo>
                  <a:cubicBezTo>
                    <a:pt x="76200" y="6042660"/>
                    <a:pt x="0" y="5966460"/>
                    <a:pt x="0" y="5872480"/>
                  </a:cubicBezTo>
                  <a:lnTo>
                    <a:pt x="0" y="170180"/>
                  </a:lnTo>
                  <a:cubicBezTo>
                    <a:pt x="0" y="76200"/>
                    <a:pt x="76200" y="0"/>
                    <a:pt x="170180" y="0"/>
                  </a:cubicBezTo>
                  <a:lnTo>
                    <a:pt x="5872480" y="0"/>
                  </a:lnTo>
                  <a:cubicBezTo>
                    <a:pt x="5966460" y="0"/>
                    <a:pt x="6042660" y="76200"/>
                    <a:pt x="6042660" y="170180"/>
                  </a:cubicBezTo>
                  <a:lnTo>
                    <a:pt x="6042660" y="5872480"/>
                  </a:lnTo>
                  <a:cubicBezTo>
                    <a:pt x="6043930" y="5965190"/>
                    <a:pt x="5966460" y="6042660"/>
                    <a:pt x="5872480" y="6042660"/>
                  </a:cubicBezTo>
                  <a:close/>
                  <a:moveTo>
                    <a:pt x="170180" y="74930"/>
                  </a:moveTo>
                  <a:cubicBezTo>
                    <a:pt x="118110" y="74930"/>
                    <a:pt x="76200" y="116840"/>
                    <a:pt x="76200" y="168910"/>
                  </a:cubicBezTo>
                  <a:lnTo>
                    <a:pt x="76200" y="5871210"/>
                  </a:lnTo>
                  <a:cubicBezTo>
                    <a:pt x="76200" y="5923280"/>
                    <a:pt x="118110" y="5965190"/>
                    <a:pt x="170180" y="5965190"/>
                  </a:cubicBezTo>
                  <a:lnTo>
                    <a:pt x="5872480" y="5965190"/>
                  </a:lnTo>
                  <a:cubicBezTo>
                    <a:pt x="5924550" y="5965190"/>
                    <a:pt x="5966460" y="5923280"/>
                    <a:pt x="5966460" y="5871210"/>
                  </a:cubicBezTo>
                  <a:lnTo>
                    <a:pt x="5966460" y="168910"/>
                  </a:lnTo>
                  <a:cubicBezTo>
                    <a:pt x="5966460" y="116840"/>
                    <a:pt x="5924550" y="74930"/>
                    <a:pt x="5872480" y="74930"/>
                  </a:cubicBezTo>
                  <a:lnTo>
                    <a:pt x="170180" y="74930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0" name="Group 10"/>
          <p:cNvGrpSpPr/>
          <p:nvPr/>
        </p:nvGrpSpPr>
        <p:grpSpPr>
          <a:xfrm>
            <a:off x="10703880" y="5709240"/>
            <a:ext cx="2239560" cy="2239560"/>
            <a:chOff x="10703880" y="5709240"/>
            <a:chExt cx="2239560" cy="2239560"/>
          </a:xfrm>
        </p:grpSpPr>
        <p:sp>
          <p:nvSpPr>
            <p:cNvPr id="71" name="Freeform 11"/>
            <p:cNvSpPr/>
            <p:nvPr/>
          </p:nvSpPr>
          <p:spPr>
            <a:xfrm>
              <a:off x="10703880" y="5709240"/>
              <a:ext cx="2239560" cy="223956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6350000" y="6026150"/>
                  </a:moveTo>
                  <a:cubicBezTo>
                    <a:pt x="6350000" y="6205220"/>
                    <a:pt x="6205220" y="6350000"/>
                    <a:pt x="6026150" y="6350000"/>
                  </a:cubicBezTo>
                  <a:lnTo>
                    <a:pt x="323850" y="6350000"/>
                  </a:lnTo>
                  <a:cubicBezTo>
                    <a:pt x="144780" y="6350000"/>
                    <a:pt x="0" y="6205220"/>
                    <a:pt x="0" y="6026150"/>
                  </a:cubicBezTo>
                  <a:lnTo>
                    <a:pt x="0" y="323850"/>
                  </a:lnTo>
                  <a:cubicBezTo>
                    <a:pt x="0" y="144780"/>
                    <a:pt x="144780" y="0"/>
                    <a:pt x="323850" y="0"/>
                  </a:cubicBezTo>
                  <a:lnTo>
                    <a:pt x="6026150" y="0"/>
                  </a:lnTo>
                  <a:cubicBezTo>
                    <a:pt x="6205220" y="0"/>
                    <a:pt x="6350000" y="144780"/>
                    <a:pt x="6350000" y="323850"/>
                  </a:cubicBezTo>
                  <a:lnTo>
                    <a:pt x="6350000" y="602615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12"/>
            <p:cNvSpPr/>
            <p:nvPr/>
          </p:nvSpPr>
          <p:spPr>
            <a:xfrm>
              <a:off x="10757880" y="5763960"/>
              <a:ext cx="2131560" cy="2131200"/>
            </a:xfrm>
            <a:custGeom>
              <a:avLst/>
              <a:gdLst/>
              <a:ahLst/>
              <a:rect l="l" t="t" r="r" b="b"/>
              <a:pathLst>
                <a:path w="6043930" h="6042660">
                  <a:moveTo>
                    <a:pt x="5872480" y="6042660"/>
                  </a:moveTo>
                  <a:lnTo>
                    <a:pt x="170180" y="6042660"/>
                  </a:lnTo>
                  <a:cubicBezTo>
                    <a:pt x="76200" y="6042660"/>
                    <a:pt x="0" y="5966460"/>
                    <a:pt x="0" y="5872480"/>
                  </a:cubicBezTo>
                  <a:lnTo>
                    <a:pt x="0" y="170180"/>
                  </a:lnTo>
                  <a:cubicBezTo>
                    <a:pt x="0" y="76200"/>
                    <a:pt x="76200" y="0"/>
                    <a:pt x="170180" y="0"/>
                  </a:cubicBezTo>
                  <a:lnTo>
                    <a:pt x="5872480" y="0"/>
                  </a:lnTo>
                  <a:cubicBezTo>
                    <a:pt x="5966460" y="0"/>
                    <a:pt x="6042660" y="76200"/>
                    <a:pt x="6042660" y="170180"/>
                  </a:cubicBezTo>
                  <a:lnTo>
                    <a:pt x="6042660" y="5872480"/>
                  </a:lnTo>
                  <a:cubicBezTo>
                    <a:pt x="6043930" y="5965190"/>
                    <a:pt x="5966460" y="6042660"/>
                    <a:pt x="5872480" y="6042660"/>
                  </a:cubicBezTo>
                  <a:close/>
                  <a:moveTo>
                    <a:pt x="170180" y="74930"/>
                  </a:moveTo>
                  <a:cubicBezTo>
                    <a:pt x="118110" y="74930"/>
                    <a:pt x="76200" y="116840"/>
                    <a:pt x="76200" y="168910"/>
                  </a:cubicBezTo>
                  <a:lnTo>
                    <a:pt x="76200" y="5871210"/>
                  </a:lnTo>
                  <a:cubicBezTo>
                    <a:pt x="76200" y="5923280"/>
                    <a:pt x="118110" y="5965190"/>
                    <a:pt x="170180" y="5965190"/>
                  </a:cubicBezTo>
                  <a:lnTo>
                    <a:pt x="5872480" y="5965190"/>
                  </a:lnTo>
                  <a:cubicBezTo>
                    <a:pt x="5924550" y="5965190"/>
                    <a:pt x="5966460" y="5923280"/>
                    <a:pt x="5966460" y="5871210"/>
                  </a:cubicBezTo>
                  <a:lnTo>
                    <a:pt x="5966460" y="168910"/>
                  </a:lnTo>
                  <a:cubicBezTo>
                    <a:pt x="5966460" y="116840"/>
                    <a:pt x="5924550" y="74930"/>
                    <a:pt x="5872480" y="74930"/>
                  </a:cubicBezTo>
                  <a:lnTo>
                    <a:pt x="170180" y="74930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" name="Group 13"/>
          <p:cNvGrpSpPr/>
          <p:nvPr/>
        </p:nvGrpSpPr>
        <p:grpSpPr>
          <a:xfrm>
            <a:off x="13622760" y="5730120"/>
            <a:ext cx="2187720" cy="2187720"/>
            <a:chOff x="13622760" y="5730120"/>
            <a:chExt cx="2187720" cy="2187720"/>
          </a:xfrm>
        </p:grpSpPr>
        <p:sp>
          <p:nvSpPr>
            <p:cNvPr id="74" name="Freeform 14"/>
            <p:cNvSpPr/>
            <p:nvPr/>
          </p:nvSpPr>
          <p:spPr>
            <a:xfrm>
              <a:off x="13622760" y="5730120"/>
              <a:ext cx="2187720" cy="218772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6350000" y="6026150"/>
                  </a:moveTo>
                  <a:cubicBezTo>
                    <a:pt x="6350000" y="6205220"/>
                    <a:pt x="6205220" y="6350000"/>
                    <a:pt x="6026150" y="6350000"/>
                  </a:cubicBezTo>
                  <a:lnTo>
                    <a:pt x="323850" y="6350000"/>
                  </a:lnTo>
                  <a:cubicBezTo>
                    <a:pt x="144780" y="6350000"/>
                    <a:pt x="0" y="6205220"/>
                    <a:pt x="0" y="6026150"/>
                  </a:cubicBezTo>
                  <a:lnTo>
                    <a:pt x="0" y="323850"/>
                  </a:lnTo>
                  <a:cubicBezTo>
                    <a:pt x="0" y="144780"/>
                    <a:pt x="144780" y="0"/>
                    <a:pt x="323850" y="0"/>
                  </a:cubicBezTo>
                  <a:lnTo>
                    <a:pt x="6026150" y="0"/>
                  </a:lnTo>
                  <a:cubicBezTo>
                    <a:pt x="6205220" y="0"/>
                    <a:pt x="6350000" y="144780"/>
                    <a:pt x="6350000" y="323850"/>
                  </a:cubicBezTo>
                  <a:lnTo>
                    <a:pt x="6350000" y="602615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Freeform 15"/>
            <p:cNvSpPr/>
            <p:nvPr/>
          </p:nvSpPr>
          <p:spPr>
            <a:xfrm>
              <a:off x="13675680" y="5783400"/>
              <a:ext cx="2082240" cy="2081880"/>
            </a:xfrm>
            <a:custGeom>
              <a:avLst/>
              <a:gdLst/>
              <a:ahLst/>
              <a:rect l="l" t="t" r="r" b="b"/>
              <a:pathLst>
                <a:path w="6043930" h="6042660">
                  <a:moveTo>
                    <a:pt x="5872480" y="6042660"/>
                  </a:moveTo>
                  <a:lnTo>
                    <a:pt x="170180" y="6042660"/>
                  </a:lnTo>
                  <a:cubicBezTo>
                    <a:pt x="76200" y="6042660"/>
                    <a:pt x="0" y="5966460"/>
                    <a:pt x="0" y="5872480"/>
                  </a:cubicBezTo>
                  <a:lnTo>
                    <a:pt x="0" y="170180"/>
                  </a:lnTo>
                  <a:cubicBezTo>
                    <a:pt x="0" y="76200"/>
                    <a:pt x="76200" y="0"/>
                    <a:pt x="170180" y="0"/>
                  </a:cubicBezTo>
                  <a:lnTo>
                    <a:pt x="5872480" y="0"/>
                  </a:lnTo>
                  <a:cubicBezTo>
                    <a:pt x="5966460" y="0"/>
                    <a:pt x="6042660" y="76200"/>
                    <a:pt x="6042660" y="170180"/>
                  </a:cubicBezTo>
                  <a:lnTo>
                    <a:pt x="6042660" y="5872480"/>
                  </a:lnTo>
                  <a:cubicBezTo>
                    <a:pt x="6043930" y="5965190"/>
                    <a:pt x="5966460" y="6042660"/>
                    <a:pt x="5872480" y="6042660"/>
                  </a:cubicBezTo>
                  <a:close/>
                  <a:moveTo>
                    <a:pt x="170180" y="74930"/>
                  </a:moveTo>
                  <a:cubicBezTo>
                    <a:pt x="118110" y="74930"/>
                    <a:pt x="76200" y="116840"/>
                    <a:pt x="76200" y="168910"/>
                  </a:cubicBezTo>
                  <a:lnTo>
                    <a:pt x="76200" y="5871210"/>
                  </a:lnTo>
                  <a:cubicBezTo>
                    <a:pt x="76200" y="5923280"/>
                    <a:pt x="118110" y="5965190"/>
                    <a:pt x="170180" y="5965190"/>
                  </a:cubicBezTo>
                  <a:lnTo>
                    <a:pt x="5872480" y="5965190"/>
                  </a:lnTo>
                  <a:cubicBezTo>
                    <a:pt x="5924550" y="5965190"/>
                    <a:pt x="5966460" y="5923280"/>
                    <a:pt x="5966460" y="5871210"/>
                  </a:cubicBezTo>
                  <a:lnTo>
                    <a:pt x="5966460" y="168910"/>
                  </a:lnTo>
                  <a:cubicBezTo>
                    <a:pt x="5966460" y="116840"/>
                    <a:pt x="5924550" y="74930"/>
                    <a:pt x="5872480" y="74930"/>
                  </a:cubicBezTo>
                  <a:lnTo>
                    <a:pt x="170180" y="74930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Freeform 16"/>
          <p:cNvSpPr/>
          <p:nvPr/>
        </p:nvSpPr>
        <p:spPr>
          <a:xfrm>
            <a:off x="4883760" y="2872440"/>
            <a:ext cx="1399320" cy="1363680"/>
          </a:xfrm>
          <a:custGeom>
            <a:avLst/>
            <a:gdLst/>
            <a:ahLst/>
            <a:rect l="l" t="t" r="r" b="b"/>
            <a:pathLst>
              <a:path w="1399734" h="1364105">
                <a:moveTo>
                  <a:pt x="0" y="0"/>
                </a:moveTo>
                <a:lnTo>
                  <a:pt x="1399735" y="0"/>
                </a:lnTo>
                <a:lnTo>
                  <a:pt x="1399735" y="1364105"/>
                </a:lnTo>
                <a:lnTo>
                  <a:pt x="0" y="13641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Freeform 17"/>
          <p:cNvSpPr/>
          <p:nvPr/>
        </p:nvSpPr>
        <p:spPr>
          <a:xfrm>
            <a:off x="16027200" y="-871560"/>
            <a:ext cx="3471480" cy="1899720"/>
          </a:xfrm>
          <a:custGeom>
            <a:avLst/>
            <a:gdLst/>
            <a:ahLst/>
            <a:rect l="l" t="t" r="r" b="b"/>
            <a:pathLst>
              <a:path w="3471959" h="1900108">
                <a:moveTo>
                  <a:pt x="0" y="0"/>
                </a:moveTo>
                <a:lnTo>
                  <a:pt x="3471959" y="0"/>
                </a:lnTo>
                <a:lnTo>
                  <a:pt x="3471959" y="1900108"/>
                </a:lnTo>
                <a:lnTo>
                  <a:pt x="0" y="19001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Freeform 18"/>
          <p:cNvSpPr/>
          <p:nvPr/>
        </p:nvSpPr>
        <p:spPr>
          <a:xfrm>
            <a:off x="13578120" y="5690160"/>
            <a:ext cx="2277000" cy="2277000"/>
          </a:xfrm>
          <a:custGeom>
            <a:avLst/>
            <a:gdLst/>
            <a:ahLst/>
            <a:rect l="l" t="t" r="r" b="b"/>
            <a:pathLst>
              <a:path w="2277463" h="2277463">
                <a:moveTo>
                  <a:pt x="0" y="0"/>
                </a:moveTo>
                <a:lnTo>
                  <a:pt x="2277464" y="0"/>
                </a:lnTo>
                <a:lnTo>
                  <a:pt x="2277464" y="2277464"/>
                </a:lnTo>
                <a:lnTo>
                  <a:pt x="0" y="22774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Freeform 19"/>
          <p:cNvSpPr/>
          <p:nvPr/>
        </p:nvSpPr>
        <p:spPr>
          <a:xfrm>
            <a:off x="10703880" y="5685480"/>
            <a:ext cx="2277000" cy="2277000"/>
          </a:xfrm>
          <a:custGeom>
            <a:avLst/>
            <a:gdLst/>
            <a:ahLst/>
            <a:rect l="l" t="t" r="r" b="b"/>
            <a:pathLst>
              <a:path w="2277463" h="2277463">
                <a:moveTo>
                  <a:pt x="0" y="0"/>
                </a:moveTo>
                <a:lnTo>
                  <a:pt x="2277463" y="0"/>
                </a:lnTo>
                <a:lnTo>
                  <a:pt x="2277463" y="2277463"/>
                </a:lnTo>
                <a:lnTo>
                  <a:pt x="0" y="22774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Freeform 20"/>
          <p:cNvSpPr/>
          <p:nvPr/>
        </p:nvSpPr>
        <p:spPr>
          <a:xfrm>
            <a:off x="13578120" y="1890720"/>
            <a:ext cx="2277000" cy="2277000"/>
          </a:xfrm>
          <a:custGeom>
            <a:avLst/>
            <a:gdLst/>
            <a:ahLst/>
            <a:rect l="l" t="t" r="r" b="b"/>
            <a:pathLst>
              <a:path w="2277463" h="2277463">
                <a:moveTo>
                  <a:pt x="0" y="0"/>
                </a:moveTo>
                <a:lnTo>
                  <a:pt x="2277464" y="0"/>
                </a:lnTo>
                <a:lnTo>
                  <a:pt x="2277464" y="2277463"/>
                </a:lnTo>
                <a:lnTo>
                  <a:pt x="0" y="22774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Freeform 21"/>
          <p:cNvSpPr/>
          <p:nvPr/>
        </p:nvSpPr>
        <p:spPr>
          <a:xfrm>
            <a:off x="10703880" y="1890720"/>
            <a:ext cx="2277000" cy="2277000"/>
          </a:xfrm>
          <a:custGeom>
            <a:avLst/>
            <a:gdLst/>
            <a:ahLst/>
            <a:rect l="l" t="t" r="r" b="b"/>
            <a:pathLst>
              <a:path w="2277463" h="2277463">
                <a:moveTo>
                  <a:pt x="0" y="0"/>
                </a:moveTo>
                <a:lnTo>
                  <a:pt x="2277463" y="0"/>
                </a:lnTo>
                <a:lnTo>
                  <a:pt x="2277463" y="2277463"/>
                </a:lnTo>
                <a:lnTo>
                  <a:pt x="0" y="22774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Freeform 22"/>
          <p:cNvSpPr/>
          <p:nvPr/>
        </p:nvSpPr>
        <p:spPr>
          <a:xfrm>
            <a:off x="16027200" y="2242800"/>
            <a:ext cx="1906200" cy="1906200"/>
          </a:xfrm>
          <a:custGeom>
            <a:avLst/>
            <a:gdLst/>
            <a:ahLst/>
            <a:rect l="l" t="t" r="r" b="b"/>
            <a:pathLst>
              <a:path w="1906487" h="1906487">
                <a:moveTo>
                  <a:pt x="0" y="0"/>
                </a:moveTo>
                <a:lnTo>
                  <a:pt x="1906487" y="0"/>
                </a:lnTo>
                <a:lnTo>
                  <a:pt x="1906487" y="1906487"/>
                </a:lnTo>
                <a:lnTo>
                  <a:pt x="0" y="19064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Freeform 23"/>
          <p:cNvSpPr/>
          <p:nvPr/>
        </p:nvSpPr>
        <p:spPr>
          <a:xfrm>
            <a:off x="16045920" y="6063840"/>
            <a:ext cx="1903320" cy="1903320"/>
          </a:xfrm>
          <a:custGeom>
            <a:avLst/>
            <a:gdLst/>
            <a:ahLst/>
            <a:rect l="l" t="t" r="r" b="b"/>
            <a:pathLst>
              <a:path w="1903788" h="1903788">
                <a:moveTo>
                  <a:pt x="0" y="0"/>
                </a:moveTo>
                <a:lnTo>
                  <a:pt x="1903787" y="0"/>
                </a:lnTo>
                <a:lnTo>
                  <a:pt x="1903787" y="1903788"/>
                </a:lnTo>
                <a:lnTo>
                  <a:pt x="0" y="19037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Freeform 24"/>
          <p:cNvSpPr/>
          <p:nvPr/>
        </p:nvSpPr>
        <p:spPr>
          <a:xfrm>
            <a:off x="8604360" y="2248920"/>
            <a:ext cx="1908720" cy="1900080"/>
          </a:xfrm>
          <a:custGeom>
            <a:avLst/>
            <a:gdLst/>
            <a:ahLst/>
            <a:rect l="l" t="t" r="r" b="b"/>
            <a:pathLst>
              <a:path w="1909072" h="1900511">
                <a:moveTo>
                  <a:pt x="0" y="0"/>
                </a:moveTo>
                <a:lnTo>
                  <a:pt x="1909072" y="0"/>
                </a:lnTo>
                <a:lnTo>
                  <a:pt x="1909072" y="1900511"/>
                </a:lnTo>
                <a:lnTo>
                  <a:pt x="0" y="19005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Freeform 25"/>
          <p:cNvSpPr/>
          <p:nvPr/>
        </p:nvSpPr>
        <p:spPr>
          <a:xfrm>
            <a:off x="8607600" y="6079320"/>
            <a:ext cx="1905480" cy="1887840"/>
          </a:xfrm>
          <a:custGeom>
            <a:avLst/>
            <a:gdLst/>
            <a:ahLst/>
            <a:rect l="l" t="t" r="r" b="b"/>
            <a:pathLst>
              <a:path w="1905758" h="1888354">
                <a:moveTo>
                  <a:pt x="0" y="0"/>
                </a:moveTo>
                <a:lnTo>
                  <a:pt x="1905758" y="0"/>
                </a:lnTo>
                <a:lnTo>
                  <a:pt x="1905758" y="1888354"/>
                </a:lnTo>
                <a:lnTo>
                  <a:pt x="0" y="1888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TextBox 26"/>
          <p:cNvSpPr/>
          <p:nvPr/>
        </p:nvSpPr>
        <p:spPr>
          <a:xfrm>
            <a:off x="10513440" y="4296960"/>
            <a:ext cx="26204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633"/>
              </a:lnSpc>
              <a:buNone/>
            </a:pPr>
            <a:r>
              <a:rPr b="0" lang="en-US" sz="2190" spc="106" strike="noStrike">
                <a:solidFill>
                  <a:srgbClr val="000000"/>
                </a:solidFill>
                <a:latin typeface="Canva Sans 1"/>
              </a:rPr>
              <a:t>Efe Uslu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87" name="TextBox 27"/>
          <p:cNvSpPr/>
          <p:nvPr/>
        </p:nvSpPr>
        <p:spPr>
          <a:xfrm>
            <a:off x="10900800" y="4778280"/>
            <a:ext cx="184536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16"/>
              </a:lnSpc>
              <a:buNone/>
            </a:pPr>
            <a:r>
              <a:rPr b="0" lang="en-US" sz="1340" spc="66" strike="noStrike">
                <a:solidFill>
                  <a:srgbClr val="000000"/>
                </a:solidFill>
                <a:latin typeface="Canva Sans 1"/>
              </a:rPr>
              <a:t>Orta Doğu Teknik Üniversitesi</a:t>
            </a:r>
            <a:endParaRPr b="0" lang="en-US" sz="1340" spc="-1" strike="noStrike">
              <a:latin typeface="Arial"/>
            </a:endParaRPr>
          </a:p>
          <a:p>
            <a:pPr algn="ctr">
              <a:lnSpc>
                <a:spcPts val="1616"/>
              </a:lnSpc>
              <a:buNone/>
            </a:pPr>
            <a:r>
              <a:rPr b="0" lang="en-US" sz="1340" spc="66" strike="noStrike">
                <a:solidFill>
                  <a:srgbClr val="000000"/>
                </a:solidFill>
                <a:latin typeface="Canva Sans 1"/>
              </a:rPr>
              <a:t>İstatistik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88" name="TextBox 28"/>
          <p:cNvSpPr/>
          <p:nvPr/>
        </p:nvSpPr>
        <p:spPr>
          <a:xfrm>
            <a:off x="1982160" y="4834080"/>
            <a:ext cx="7483320" cy="8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670"/>
              </a:lnSpc>
              <a:buNone/>
              <a:tabLst>
                <a:tab algn="l" pos="0"/>
              </a:tabLst>
            </a:pPr>
            <a:r>
              <a:rPr b="0" lang="en-US" sz="4840" spc="239" strike="noStrike">
                <a:solidFill>
                  <a:srgbClr val="f47c00"/>
                </a:solidFill>
                <a:latin typeface="Canva Sans 1 Bold"/>
              </a:rPr>
              <a:t>5. GRUP</a:t>
            </a:r>
            <a:endParaRPr b="0" lang="en-US" sz="4840" spc="-1" strike="noStrike">
              <a:latin typeface="Arial"/>
            </a:endParaRPr>
          </a:p>
        </p:txBody>
      </p:sp>
      <p:sp>
        <p:nvSpPr>
          <p:cNvPr id="89" name="TextBox 29"/>
          <p:cNvSpPr/>
          <p:nvPr/>
        </p:nvSpPr>
        <p:spPr>
          <a:xfrm>
            <a:off x="13406400" y="4296960"/>
            <a:ext cx="26204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633"/>
              </a:lnSpc>
              <a:buNone/>
            </a:pPr>
            <a:r>
              <a:rPr b="0" lang="en-US" sz="2190" spc="106" strike="noStrike">
                <a:solidFill>
                  <a:srgbClr val="000000"/>
                </a:solidFill>
                <a:latin typeface="Canva Sans 1"/>
              </a:rPr>
              <a:t>Müjgan Ozan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90" name="TextBox 30"/>
          <p:cNvSpPr/>
          <p:nvPr/>
        </p:nvSpPr>
        <p:spPr>
          <a:xfrm>
            <a:off x="13793760" y="4778280"/>
            <a:ext cx="184536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16"/>
              </a:lnSpc>
              <a:buNone/>
            </a:pPr>
            <a:r>
              <a:rPr b="0" lang="en-US" sz="1340" spc="66" strike="noStrike">
                <a:solidFill>
                  <a:srgbClr val="000000"/>
                </a:solidFill>
                <a:latin typeface="Canva Sans 1"/>
              </a:rPr>
              <a:t>Gebze Teknik Üniversitesi Bilgisayar Mühendisliği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91" name="TextBox 31"/>
          <p:cNvSpPr/>
          <p:nvPr/>
        </p:nvSpPr>
        <p:spPr>
          <a:xfrm>
            <a:off x="10513440" y="8115120"/>
            <a:ext cx="26204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633"/>
              </a:lnSpc>
              <a:buNone/>
            </a:pPr>
            <a:r>
              <a:rPr b="0" lang="en-US" sz="2190" spc="106" strike="noStrike">
                <a:solidFill>
                  <a:srgbClr val="000000"/>
                </a:solidFill>
                <a:latin typeface="Canva Sans 1"/>
              </a:rPr>
              <a:t>Onur Yaman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92" name="TextBox 32"/>
          <p:cNvSpPr/>
          <p:nvPr/>
        </p:nvSpPr>
        <p:spPr>
          <a:xfrm>
            <a:off x="10900800" y="8596080"/>
            <a:ext cx="184536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16"/>
              </a:lnSpc>
              <a:buNone/>
            </a:pPr>
            <a:r>
              <a:rPr b="0" lang="en-US" sz="1340" spc="66" strike="noStrike">
                <a:solidFill>
                  <a:srgbClr val="000000"/>
                </a:solidFill>
                <a:latin typeface="Canva Sans 1"/>
              </a:rPr>
              <a:t>Orta Doğu Teknik Üniversitesi Matematik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93" name="TextBox 33"/>
          <p:cNvSpPr/>
          <p:nvPr/>
        </p:nvSpPr>
        <p:spPr>
          <a:xfrm>
            <a:off x="13406400" y="8115120"/>
            <a:ext cx="26204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633"/>
              </a:lnSpc>
              <a:buNone/>
            </a:pPr>
            <a:r>
              <a:rPr b="0" lang="en-US" sz="2190" spc="106" strike="noStrike">
                <a:solidFill>
                  <a:srgbClr val="000000"/>
                </a:solidFill>
                <a:latin typeface="Canva Sans 1"/>
              </a:rPr>
              <a:t>Selin Yazıcıoğlu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94" name="TextBox 34"/>
          <p:cNvSpPr/>
          <p:nvPr/>
        </p:nvSpPr>
        <p:spPr>
          <a:xfrm>
            <a:off x="13793760" y="8596080"/>
            <a:ext cx="184536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16"/>
              </a:lnSpc>
              <a:buNone/>
            </a:pPr>
            <a:r>
              <a:rPr b="0" lang="en-US" sz="1340" spc="66" strike="noStrike">
                <a:solidFill>
                  <a:srgbClr val="000000"/>
                </a:solidFill>
                <a:latin typeface="Canva Sans 1"/>
              </a:rPr>
              <a:t>Orta Doğu Teknik Üniversitesi Endüstri Mühendisliği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95" name="TextBox 35"/>
          <p:cNvSpPr/>
          <p:nvPr/>
        </p:nvSpPr>
        <p:spPr>
          <a:xfrm>
            <a:off x="3231360" y="6004440"/>
            <a:ext cx="498420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078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Barlow Semi-Bold"/>
              </a:rPr>
              <a:t>Kredi Temerrüt Tahmin Modeli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2"/>
          <p:cNvGrpSpPr/>
          <p:nvPr/>
        </p:nvGrpSpPr>
        <p:grpSpPr>
          <a:xfrm>
            <a:off x="0" y="-289440"/>
            <a:ext cx="5544360" cy="10576080"/>
            <a:chOff x="0" y="-289440"/>
            <a:chExt cx="5544360" cy="10576080"/>
          </a:xfrm>
        </p:grpSpPr>
        <p:sp>
          <p:nvSpPr>
            <p:cNvPr id="97" name="Freeform 3"/>
            <p:cNvSpPr/>
            <p:nvPr/>
          </p:nvSpPr>
          <p:spPr>
            <a:xfrm>
              <a:off x="0" y="0"/>
              <a:ext cx="5544360" cy="10286640"/>
            </a:xfrm>
            <a:custGeom>
              <a:avLst/>
              <a:gdLst/>
              <a:ahLst/>
              <a:rect l="l" t="t" r="r" b="b"/>
              <a:pathLst>
                <a:path w="1460363" h="270933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33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TextBox 4"/>
            <p:cNvSpPr/>
            <p:nvPr/>
          </p:nvSpPr>
          <p:spPr>
            <a:xfrm>
              <a:off x="0" y="-289440"/>
              <a:ext cx="5544360" cy="10576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" name="Group 5"/>
          <p:cNvGrpSpPr/>
          <p:nvPr/>
        </p:nvGrpSpPr>
        <p:grpSpPr>
          <a:xfrm>
            <a:off x="6571080" y="3393000"/>
            <a:ext cx="3726000" cy="3726000"/>
            <a:chOff x="6571080" y="3393000"/>
            <a:chExt cx="3726000" cy="3726000"/>
          </a:xfrm>
        </p:grpSpPr>
        <p:sp>
          <p:nvSpPr>
            <p:cNvPr id="100" name="Freeform 6"/>
            <p:cNvSpPr/>
            <p:nvPr/>
          </p:nvSpPr>
          <p:spPr>
            <a:xfrm>
              <a:off x="6571080" y="3393000"/>
              <a:ext cx="3726000" cy="37260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TextBox 7"/>
            <p:cNvSpPr/>
            <p:nvPr/>
          </p:nvSpPr>
          <p:spPr>
            <a:xfrm>
              <a:off x="6920280" y="3524040"/>
              <a:ext cx="3027240" cy="324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331"/>
                </a:lnSpc>
                <a:buNone/>
              </a:pPr>
              <a:r>
                <a:rPr b="0" lang="en-US" sz="3100" spc="29" strike="noStrike">
                  <a:solidFill>
                    <a:srgbClr val="ffffff"/>
                  </a:solidFill>
                  <a:latin typeface="Canva Sans 2 Bold"/>
                </a:rPr>
                <a:t>Başlangıç Aşaması</a:t>
              </a:r>
              <a:endParaRPr b="0" lang="en-US" sz="3100" spc="-1" strike="noStrike">
                <a:latin typeface="Arial"/>
              </a:endParaRPr>
            </a:p>
          </p:txBody>
        </p:sp>
      </p:grpSp>
      <p:grpSp>
        <p:nvGrpSpPr>
          <p:cNvPr id="102" name="Group 8"/>
          <p:cNvGrpSpPr/>
          <p:nvPr/>
        </p:nvGrpSpPr>
        <p:grpSpPr>
          <a:xfrm>
            <a:off x="10371240" y="1135440"/>
            <a:ext cx="3573720" cy="1153800"/>
            <a:chOff x="10371240" y="1135440"/>
            <a:chExt cx="3573720" cy="1153800"/>
          </a:xfrm>
        </p:grpSpPr>
        <p:sp>
          <p:nvSpPr>
            <p:cNvPr id="103" name="Freeform 9"/>
            <p:cNvSpPr/>
            <p:nvPr/>
          </p:nvSpPr>
          <p:spPr>
            <a:xfrm>
              <a:off x="10371240" y="1211040"/>
              <a:ext cx="3573720" cy="1077840"/>
            </a:xfrm>
            <a:custGeom>
              <a:avLst/>
              <a:gdLst/>
              <a:ah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TextBox 10"/>
            <p:cNvSpPr/>
            <p:nvPr/>
          </p:nvSpPr>
          <p:spPr>
            <a:xfrm>
              <a:off x="10371240" y="1135440"/>
              <a:ext cx="3573720" cy="115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373"/>
                </a:lnSpc>
                <a:buNone/>
              </a:pPr>
              <a:r>
                <a:rPr b="0" lang="en-US" sz="1700" spc="15" strike="noStrike">
                  <a:solidFill>
                    <a:srgbClr val="ffffff"/>
                  </a:solidFill>
                  <a:latin typeface="Canva Sans 2"/>
                </a:rPr>
                <a:t>12 adet konu belirlemesi</a:t>
              </a:r>
              <a:endParaRPr b="0" lang="en-US" sz="1700" spc="-1" strike="noStrike">
                <a:latin typeface="Arial"/>
              </a:endParaRPr>
            </a:p>
          </p:txBody>
        </p:sp>
      </p:grpSp>
      <p:grpSp>
        <p:nvGrpSpPr>
          <p:cNvPr id="105" name="Group 11"/>
          <p:cNvGrpSpPr/>
          <p:nvPr/>
        </p:nvGrpSpPr>
        <p:grpSpPr>
          <a:xfrm>
            <a:off x="11564280" y="2778120"/>
            <a:ext cx="3573720" cy="1153800"/>
            <a:chOff x="11564280" y="2778120"/>
            <a:chExt cx="3573720" cy="1153800"/>
          </a:xfrm>
        </p:grpSpPr>
        <p:sp>
          <p:nvSpPr>
            <p:cNvPr id="106" name="Freeform 12"/>
            <p:cNvSpPr/>
            <p:nvPr/>
          </p:nvSpPr>
          <p:spPr>
            <a:xfrm>
              <a:off x="11564280" y="2854080"/>
              <a:ext cx="3573720" cy="1077840"/>
            </a:xfrm>
            <a:custGeom>
              <a:avLst/>
              <a:gdLst/>
              <a:ah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TextBox 13"/>
            <p:cNvSpPr/>
            <p:nvPr/>
          </p:nvSpPr>
          <p:spPr>
            <a:xfrm>
              <a:off x="11564280" y="2778120"/>
              <a:ext cx="3573720" cy="115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373"/>
                </a:lnSpc>
                <a:buNone/>
              </a:pPr>
              <a:r>
                <a:rPr b="0" lang="en-US" sz="1700" spc="15" strike="noStrike">
                  <a:solidFill>
                    <a:srgbClr val="ffffff"/>
                  </a:solidFill>
                  <a:latin typeface="Canva Sans 2"/>
                </a:rPr>
                <a:t>Puanlama yapılması</a:t>
              </a:r>
              <a:endParaRPr b="0" lang="en-US" sz="1700" spc="-1" strike="noStrike">
                <a:latin typeface="Arial"/>
              </a:endParaRPr>
            </a:p>
          </p:txBody>
        </p:sp>
      </p:grpSp>
      <p:grpSp>
        <p:nvGrpSpPr>
          <p:cNvPr id="108" name="Group 14"/>
          <p:cNvGrpSpPr/>
          <p:nvPr/>
        </p:nvGrpSpPr>
        <p:grpSpPr>
          <a:xfrm>
            <a:off x="12154680" y="4641480"/>
            <a:ext cx="3573720" cy="1153800"/>
            <a:chOff x="12154680" y="4641480"/>
            <a:chExt cx="3573720" cy="1153800"/>
          </a:xfrm>
        </p:grpSpPr>
        <p:sp>
          <p:nvSpPr>
            <p:cNvPr id="109" name="Freeform 15"/>
            <p:cNvSpPr/>
            <p:nvPr/>
          </p:nvSpPr>
          <p:spPr>
            <a:xfrm>
              <a:off x="12154680" y="4717080"/>
              <a:ext cx="3573720" cy="1077840"/>
            </a:xfrm>
            <a:custGeom>
              <a:avLst/>
              <a:gdLst/>
              <a:ah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TextBox 16"/>
            <p:cNvSpPr/>
            <p:nvPr/>
          </p:nvSpPr>
          <p:spPr>
            <a:xfrm>
              <a:off x="12154680" y="4641480"/>
              <a:ext cx="3573720" cy="115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373"/>
                </a:lnSpc>
                <a:buNone/>
              </a:pPr>
              <a:r>
                <a:rPr b="0" lang="en-US" sz="1700" spc="15" strike="noStrike">
                  <a:solidFill>
                    <a:srgbClr val="ffffff"/>
                  </a:solidFill>
                  <a:latin typeface="Canva Sans 2"/>
                </a:rPr>
                <a:t>Üyelerin puanlarının toplanması</a:t>
              </a:r>
              <a:endParaRPr b="0" lang="en-US" sz="1700" spc="-1" strike="noStrike">
                <a:latin typeface="Arial"/>
              </a:endParaRPr>
            </a:p>
          </p:txBody>
        </p:sp>
      </p:grpSp>
      <p:grpSp>
        <p:nvGrpSpPr>
          <p:cNvPr id="111" name="Group 17"/>
          <p:cNvGrpSpPr/>
          <p:nvPr/>
        </p:nvGrpSpPr>
        <p:grpSpPr>
          <a:xfrm>
            <a:off x="11574360" y="6281640"/>
            <a:ext cx="3573720" cy="1153800"/>
            <a:chOff x="11574360" y="6281640"/>
            <a:chExt cx="3573720" cy="1153800"/>
          </a:xfrm>
        </p:grpSpPr>
        <p:sp>
          <p:nvSpPr>
            <p:cNvPr id="112" name="Freeform 18"/>
            <p:cNvSpPr/>
            <p:nvPr/>
          </p:nvSpPr>
          <p:spPr>
            <a:xfrm>
              <a:off x="11574360" y="6357240"/>
              <a:ext cx="3573720" cy="1077840"/>
            </a:xfrm>
            <a:custGeom>
              <a:avLst/>
              <a:gdLst/>
              <a:ah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TextBox 19"/>
            <p:cNvSpPr/>
            <p:nvPr/>
          </p:nvSpPr>
          <p:spPr>
            <a:xfrm>
              <a:off x="11574360" y="6281640"/>
              <a:ext cx="3573720" cy="115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373"/>
                </a:lnSpc>
                <a:buNone/>
              </a:pPr>
              <a:r>
                <a:rPr b="0" lang="en-US" sz="1700" spc="15" strike="noStrike">
                  <a:solidFill>
                    <a:srgbClr val="ffffff"/>
                  </a:solidFill>
                  <a:latin typeface="Canva Sans 2"/>
                </a:rPr>
                <a:t>En iyi 3 konun belirlenmesi</a:t>
              </a:r>
              <a:endParaRPr b="0" lang="en-US" sz="1700" spc="-1" strike="noStrike">
                <a:latin typeface="Arial"/>
              </a:endParaRPr>
            </a:p>
          </p:txBody>
        </p:sp>
      </p:grpSp>
      <p:grpSp>
        <p:nvGrpSpPr>
          <p:cNvPr id="114" name="Group 20"/>
          <p:cNvGrpSpPr/>
          <p:nvPr/>
        </p:nvGrpSpPr>
        <p:grpSpPr>
          <a:xfrm>
            <a:off x="10367640" y="7921800"/>
            <a:ext cx="3573720" cy="1153800"/>
            <a:chOff x="10367640" y="7921800"/>
            <a:chExt cx="3573720" cy="1153800"/>
          </a:xfrm>
        </p:grpSpPr>
        <p:sp>
          <p:nvSpPr>
            <p:cNvPr id="115" name="Freeform 21"/>
            <p:cNvSpPr/>
            <p:nvPr/>
          </p:nvSpPr>
          <p:spPr>
            <a:xfrm>
              <a:off x="10367640" y="7997760"/>
              <a:ext cx="3573720" cy="1077840"/>
            </a:xfrm>
            <a:custGeom>
              <a:avLst/>
              <a:gdLst/>
              <a:ah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TextBox 22"/>
            <p:cNvSpPr/>
            <p:nvPr/>
          </p:nvSpPr>
          <p:spPr>
            <a:xfrm>
              <a:off x="10367640" y="7921800"/>
              <a:ext cx="3573720" cy="115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373"/>
                </a:lnSpc>
                <a:buNone/>
              </a:pPr>
              <a:r>
                <a:rPr b="0" lang="en-US" sz="1700" spc="15" strike="noStrike">
                  <a:solidFill>
                    <a:srgbClr val="ffffff"/>
                  </a:solidFill>
                  <a:latin typeface="Canva Sans 2"/>
                </a:rPr>
                <a:t>3 konu arasından seçim</a:t>
              </a:r>
              <a:endParaRPr b="0" lang="en-US" sz="1700" spc="-1" strike="noStrike">
                <a:latin typeface="Arial"/>
              </a:endParaRPr>
            </a:p>
          </p:txBody>
        </p:sp>
      </p:grpSp>
      <p:sp>
        <p:nvSpPr>
          <p:cNvPr id="117" name="Freeform 23"/>
          <p:cNvSpPr/>
          <p:nvPr/>
        </p:nvSpPr>
        <p:spPr>
          <a:xfrm rot="1606200">
            <a:off x="8151120" y="7740000"/>
            <a:ext cx="1984680" cy="560520"/>
          </a:xfrm>
          <a:custGeom>
            <a:avLst/>
            <a:gdLst/>
            <a:ahLst/>
            <a:rect l="l" t="t" r="r" b="b"/>
            <a:pathLst>
              <a:path w="1985179" h="560813">
                <a:moveTo>
                  <a:pt x="0" y="0"/>
                </a:moveTo>
                <a:lnTo>
                  <a:pt x="1985180" y="0"/>
                </a:lnTo>
                <a:lnTo>
                  <a:pt x="1985180" y="560813"/>
                </a:lnTo>
                <a:lnTo>
                  <a:pt x="0" y="5608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Freeform 24"/>
          <p:cNvSpPr/>
          <p:nvPr/>
        </p:nvSpPr>
        <p:spPr>
          <a:xfrm flipH="1" rot="7851000">
            <a:off x="8443440" y="2172240"/>
            <a:ext cx="1984680" cy="560880"/>
          </a:xfrm>
          <a:custGeom>
            <a:avLst/>
            <a:gdLst/>
            <a:ahLst/>
            <a:rect l="l" t="t" r="r" b="b"/>
            <a:pathLst>
              <a:path w="1985179" h="560813">
                <a:moveTo>
                  <a:pt x="1985180" y="0"/>
                </a:moveTo>
                <a:lnTo>
                  <a:pt x="0" y="0"/>
                </a:lnTo>
                <a:lnTo>
                  <a:pt x="0" y="560813"/>
                </a:lnTo>
                <a:lnTo>
                  <a:pt x="1985180" y="560813"/>
                </a:lnTo>
                <a:lnTo>
                  <a:pt x="198518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Freeform 25"/>
          <p:cNvSpPr/>
          <p:nvPr/>
        </p:nvSpPr>
        <p:spPr>
          <a:xfrm>
            <a:off x="10587600" y="5041800"/>
            <a:ext cx="1566720" cy="428760"/>
          </a:xfrm>
          <a:custGeom>
            <a:avLst/>
            <a:gdLst/>
            <a:ah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Box 26"/>
          <p:cNvSpPr/>
          <p:nvPr/>
        </p:nvSpPr>
        <p:spPr>
          <a:xfrm>
            <a:off x="1533240" y="3930480"/>
            <a:ext cx="3375000" cy="25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670"/>
              </a:lnSpc>
              <a:buNone/>
            </a:pPr>
            <a:r>
              <a:rPr b="0" lang="en-US" sz="4840" spc="239" strike="noStrike">
                <a:solidFill>
                  <a:srgbClr val="fdfbfb"/>
                </a:solidFill>
                <a:latin typeface="Canva Sans 1 Bold"/>
              </a:rPr>
              <a:t>Konu Seçim Süreci</a:t>
            </a:r>
            <a:endParaRPr b="0" lang="en-US" sz="4840" spc="-1" strike="noStrike">
              <a:latin typeface="Arial"/>
            </a:endParaRPr>
          </a:p>
        </p:txBody>
      </p:sp>
      <p:sp>
        <p:nvSpPr>
          <p:cNvPr id="121" name="Freeform 27"/>
          <p:cNvSpPr/>
          <p:nvPr/>
        </p:nvSpPr>
        <p:spPr>
          <a:xfrm rot="20117400">
            <a:off x="9979200" y="3450960"/>
            <a:ext cx="1566720" cy="428760"/>
          </a:xfrm>
          <a:custGeom>
            <a:avLst/>
            <a:gdLst/>
            <a:ah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Freeform 28"/>
          <p:cNvSpPr/>
          <p:nvPr/>
        </p:nvSpPr>
        <p:spPr>
          <a:xfrm rot="964200">
            <a:off x="9883800" y="6515280"/>
            <a:ext cx="1566720" cy="428760"/>
          </a:xfrm>
          <a:custGeom>
            <a:avLst/>
            <a:gdLst/>
            <a:ah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wipe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"/>
          <p:cNvGrpSpPr/>
          <p:nvPr/>
        </p:nvGrpSpPr>
        <p:grpSpPr>
          <a:xfrm>
            <a:off x="1499400" y="1743480"/>
            <a:ext cx="5043960" cy="1606320"/>
            <a:chOff x="1499400" y="1743480"/>
            <a:chExt cx="5043960" cy="1606320"/>
          </a:xfrm>
        </p:grpSpPr>
        <p:sp>
          <p:nvSpPr>
            <p:cNvPr id="124" name="Freeform 3"/>
            <p:cNvSpPr/>
            <p:nvPr/>
          </p:nvSpPr>
          <p:spPr>
            <a:xfrm>
              <a:off x="1499400" y="1960560"/>
              <a:ext cx="5043960" cy="1389240"/>
            </a:xfrm>
            <a:custGeom>
              <a:avLst/>
              <a:gdLst/>
              <a:ahLst/>
              <a:rect l="l" t="t" r="r" b="b"/>
              <a:pathLst>
                <a:path w="1328592" h="365943">
                  <a:moveTo>
                    <a:pt x="0" y="0"/>
                  </a:moveTo>
                  <a:lnTo>
                    <a:pt x="1328592" y="0"/>
                  </a:lnTo>
                  <a:lnTo>
                    <a:pt x="1328592" y="365943"/>
                  </a:lnTo>
                  <a:lnTo>
                    <a:pt x="0" y="365943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TextBox 4"/>
            <p:cNvSpPr/>
            <p:nvPr/>
          </p:nvSpPr>
          <p:spPr>
            <a:xfrm>
              <a:off x="1499400" y="1743480"/>
              <a:ext cx="5043960" cy="160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983"/>
                </a:lnSpc>
                <a:buNone/>
                <a:tabLst>
                  <a:tab algn="l" pos="0"/>
                </a:tabLst>
              </a:pPr>
              <a:r>
                <a:rPr b="0" lang="en-US" sz="3609" spc="361" strike="noStrike">
                  <a:solidFill>
                    <a:srgbClr val="ffffff"/>
                  </a:solidFill>
                  <a:latin typeface="DM Sans"/>
                </a:rPr>
                <a:t>KONU SEÇIM SÜRECI</a:t>
              </a:r>
              <a:endParaRPr b="0" lang="en-US" sz="3609" spc="-1" strike="noStrike">
                <a:latin typeface="Arial"/>
              </a:endParaRPr>
            </a:p>
          </p:txBody>
        </p:sp>
      </p:grpSp>
      <p:pic>
        <p:nvPicPr>
          <p:cNvPr id="126" name="Picture 5" descr=""/>
          <p:cNvPicPr/>
          <p:nvPr/>
        </p:nvPicPr>
        <p:blipFill>
          <a:blip r:embed="rId1"/>
          <a:stretch/>
        </p:blipFill>
        <p:spPr>
          <a:xfrm>
            <a:off x="13709160" y="897120"/>
            <a:ext cx="3378240" cy="337824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6" descr=""/>
          <p:cNvPicPr/>
          <p:nvPr/>
        </p:nvPicPr>
        <p:blipFill>
          <a:blip r:embed="rId2"/>
          <a:stretch/>
        </p:blipFill>
        <p:spPr>
          <a:xfrm>
            <a:off x="10219320" y="1958040"/>
            <a:ext cx="3378240" cy="337824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7" descr=""/>
          <p:cNvPicPr/>
          <p:nvPr/>
        </p:nvPicPr>
        <p:blipFill>
          <a:blip r:embed="rId3"/>
          <a:stretch/>
        </p:blipFill>
        <p:spPr>
          <a:xfrm>
            <a:off x="6841800" y="3116520"/>
            <a:ext cx="3378240" cy="3378240"/>
          </a:xfrm>
          <a:prstGeom prst="rect">
            <a:avLst/>
          </a:prstGeom>
          <a:ln w="0">
            <a:noFill/>
          </a:ln>
        </p:spPr>
      </p:pic>
      <p:sp>
        <p:nvSpPr>
          <p:cNvPr id="129" name="Freeform 8"/>
          <p:cNvSpPr/>
          <p:nvPr/>
        </p:nvSpPr>
        <p:spPr>
          <a:xfrm rot="5400000">
            <a:off x="11446920" y="7057440"/>
            <a:ext cx="7903440" cy="2485800"/>
          </a:xfrm>
          <a:custGeom>
            <a:avLst/>
            <a:gdLst/>
            <a:ahLst/>
            <a:rect l="l" t="t" r="r" b="b"/>
            <a:pathLst>
              <a:path w="7903927" h="2486144">
                <a:moveTo>
                  <a:pt x="0" y="0"/>
                </a:moveTo>
                <a:lnTo>
                  <a:pt x="7903926" y="0"/>
                </a:lnTo>
                <a:lnTo>
                  <a:pt x="7903926" y="2486144"/>
                </a:lnTo>
                <a:lnTo>
                  <a:pt x="0" y="24861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Freeform 9"/>
          <p:cNvSpPr/>
          <p:nvPr/>
        </p:nvSpPr>
        <p:spPr>
          <a:xfrm rot="5400000">
            <a:off x="7957080" y="8125560"/>
            <a:ext cx="7903440" cy="2485800"/>
          </a:xfrm>
          <a:custGeom>
            <a:avLst/>
            <a:gdLst/>
            <a:ahLst/>
            <a:rect l="l" t="t" r="r" b="b"/>
            <a:pathLst>
              <a:path w="7903927" h="2486144">
                <a:moveTo>
                  <a:pt x="0" y="0"/>
                </a:moveTo>
                <a:lnTo>
                  <a:pt x="7903927" y="0"/>
                </a:lnTo>
                <a:lnTo>
                  <a:pt x="7903927" y="2486144"/>
                </a:lnTo>
                <a:lnTo>
                  <a:pt x="0" y="24861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10"/>
          <p:cNvSpPr/>
          <p:nvPr/>
        </p:nvSpPr>
        <p:spPr>
          <a:xfrm rot="5400000">
            <a:off x="4593960" y="9214560"/>
            <a:ext cx="7903440" cy="2485800"/>
          </a:xfrm>
          <a:custGeom>
            <a:avLst/>
            <a:gdLst/>
            <a:ahLst/>
            <a:rect l="l" t="t" r="r" b="b"/>
            <a:pathLst>
              <a:path w="7903927" h="2486144">
                <a:moveTo>
                  <a:pt x="0" y="0"/>
                </a:moveTo>
                <a:lnTo>
                  <a:pt x="7903927" y="0"/>
                </a:lnTo>
                <a:lnTo>
                  <a:pt x="7903927" y="2486144"/>
                </a:lnTo>
                <a:lnTo>
                  <a:pt x="0" y="24861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TextBox 11"/>
          <p:cNvSpPr/>
          <p:nvPr/>
        </p:nvSpPr>
        <p:spPr>
          <a:xfrm>
            <a:off x="14591520" y="6498000"/>
            <a:ext cx="1485720" cy="80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367"/>
              </a:lnSpc>
              <a:buNone/>
              <a:tabLst>
                <a:tab algn="l" pos="0"/>
              </a:tabLst>
            </a:pPr>
            <a:r>
              <a:rPr b="0" lang="en-US" sz="5540" spc="154" strike="noStrike">
                <a:solidFill>
                  <a:srgbClr val="ffffff"/>
                </a:solidFill>
                <a:latin typeface="Codec Pro"/>
              </a:rPr>
              <a:t>1</a:t>
            </a:r>
            <a:endParaRPr b="0" lang="en-US" sz="5540" spc="-1" strike="noStrike">
              <a:latin typeface="Arial"/>
            </a:endParaRPr>
          </a:p>
        </p:txBody>
      </p:sp>
      <p:sp>
        <p:nvSpPr>
          <p:cNvPr id="133" name="Freeform 12"/>
          <p:cNvSpPr/>
          <p:nvPr/>
        </p:nvSpPr>
        <p:spPr>
          <a:xfrm>
            <a:off x="14657040" y="4969800"/>
            <a:ext cx="1354320" cy="1243440"/>
          </a:xfrm>
          <a:custGeom>
            <a:avLst/>
            <a:gdLst/>
            <a:ahLst/>
            <a:rect l="l" t="t" r="r" b="b"/>
            <a:pathLst>
              <a:path w="1354662" h="1243826">
                <a:moveTo>
                  <a:pt x="0" y="0"/>
                </a:moveTo>
                <a:lnTo>
                  <a:pt x="1354662" y="0"/>
                </a:lnTo>
                <a:lnTo>
                  <a:pt x="1354662" y="1243826"/>
                </a:lnTo>
                <a:lnTo>
                  <a:pt x="0" y="12438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Box 13"/>
          <p:cNvSpPr/>
          <p:nvPr/>
        </p:nvSpPr>
        <p:spPr>
          <a:xfrm>
            <a:off x="11165760" y="7841880"/>
            <a:ext cx="1485720" cy="80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367"/>
              </a:lnSpc>
              <a:buNone/>
              <a:tabLst>
                <a:tab algn="l" pos="0"/>
              </a:tabLst>
            </a:pPr>
            <a:r>
              <a:rPr b="0" lang="en-US" sz="5540" spc="154" strike="noStrike">
                <a:solidFill>
                  <a:srgbClr val="ffffff"/>
                </a:solidFill>
                <a:latin typeface="Codec Pro"/>
              </a:rPr>
              <a:t>2</a:t>
            </a:r>
            <a:endParaRPr b="0" lang="en-US" sz="5540" spc="-1" strike="noStrike">
              <a:latin typeface="Arial"/>
            </a:endParaRPr>
          </a:p>
        </p:txBody>
      </p:sp>
      <p:sp>
        <p:nvSpPr>
          <p:cNvPr id="135" name="TextBox 14"/>
          <p:cNvSpPr/>
          <p:nvPr/>
        </p:nvSpPr>
        <p:spPr>
          <a:xfrm>
            <a:off x="7787880" y="8744040"/>
            <a:ext cx="1485720" cy="80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367"/>
              </a:lnSpc>
              <a:buNone/>
              <a:tabLst>
                <a:tab algn="l" pos="0"/>
              </a:tabLst>
            </a:pPr>
            <a:r>
              <a:rPr b="0" lang="en-US" sz="5540" spc="154" strike="noStrike">
                <a:solidFill>
                  <a:srgbClr val="ffffff"/>
                </a:solidFill>
                <a:latin typeface="Codec Pro"/>
              </a:rPr>
              <a:t>3</a:t>
            </a:r>
            <a:endParaRPr b="0" lang="en-US" sz="5540" spc="-1" strike="noStrike">
              <a:latin typeface="Arial"/>
            </a:endParaRPr>
          </a:p>
        </p:txBody>
      </p:sp>
      <p:sp>
        <p:nvSpPr>
          <p:cNvPr id="136" name="TextBox 15"/>
          <p:cNvSpPr/>
          <p:nvPr/>
        </p:nvSpPr>
        <p:spPr>
          <a:xfrm>
            <a:off x="2609640" y="3956040"/>
            <a:ext cx="3334680" cy="79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41"/>
              </a:lnSpc>
              <a:buNone/>
              <a:tabLst>
                <a:tab algn="l" pos="0"/>
              </a:tabLst>
            </a:pPr>
            <a:r>
              <a:rPr b="0" lang="en-US" sz="2280" spc="222" strike="noStrike">
                <a:solidFill>
                  <a:srgbClr val="11100e"/>
                </a:solidFill>
                <a:latin typeface="DM Sans"/>
              </a:rPr>
              <a:t>Kredi Temerrüt Tahmin Modeli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137" name="TextBox 16"/>
          <p:cNvSpPr/>
          <p:nvPr/>
        </p:nvSpPr>
        <p:spPr>
          <a:xfrm>
            <a:off x="1515240" y="3908160"/>
            <a:ext cx="9356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4"/>
              </a:lnSpc>
              <a:buNone/>
              <a:tabLst>
                <a:tab algn="l" pos="0"/>
              </a:tabLst>
            </a:pPr>
            <a:r>
              <a:rPr b="0" lang="en-US" sz="5210" spc="-214" strike="noStrike">
                <a:solidFill>
                  <a:srgbClr val="f37335"/>
                </a:solidFill>
                <a:latin typeface="DM Sans Bold"/>
              </a:rPr>
              <a:t>01</a:t>
            </a:r>
            <a:endParaRPr b="0" lang="en-US" sz="5210" spc="-1" strike="noStrike">
              <a:latin typeface="Arial"/>
            </a:endParaRPr>
          </a:p>
        </p:txBody>
      </p:sp>
      <p:sp>
        <p:nvSpPr>
          <p:cNvPr id="138" name="TextBox 17"/>
          <p:cNvSpPr/>
          <p:nvPr/>
        </p:nvSpPr>
        <p:spPr>
          <a:xfrm>
            <a:off x="2609640" y="5231160"/>
            <a:ext cx="3334680" cy="11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41"/>
              </a:lnSpc>
              <a:buNone/>
              <a:tabLst>
                <a:tab algn="l" pos="0"/>
              </a:tabLst>
            </a:pPr>
            <a:r>
              <a:rPr b="0" lang="en-US" sz="2280" spc="222" strike="noStrike">
                <a:solidFill>
                  <a:srgbClr val="11100e"/>
                </a:solidFill>
                <a:latin typeface="DM Sans"/>
              </a:rPr>
              <a:t>Öğrencilerin Stresini Etkileyen Faktörler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139" name="TextBox 18"/>
          <p:cNvSpPr/>
          <p:nvPr/>
        </p:nvSpPr>
        <p:spPr>
          <a:xfrm>
            <a:off x="1515240" y="5183640"/>
            <a:ext cx="9356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4"/>
              </a:lnSpc>
              <a:buNone/>
              <a:tabLst>
                <a:tab algn="l" pos="0"/>
              </a:tabLst>
            </a:pPr>
            <a:r>
              <a:rPr b="0" lang="en-US" sz="5210" spc="-214" strike="noStrike">
                <a:solidFill>
                  <a:srgbClr val="f37335"/>
                </a:solidFill>
                <a:latin typeface="DM Sans Bold"/>
              </a:rPr>
              <a:t>02</a:t>
            </a:r>
            <a:endParaRPr b="0" lang="en-US" sz="5210" spc="-1" strike="noStrike">
              <a:latin typeface="Arial"/>
            </a:endParaRPr>
          </a:p>
        </p:txBody>
      </p:sp>
      <p:sp>
        <p:nvSpPr>
          <p:cNvPr id="140" name="TextBox 19"/>
          <p:cNvSpPr/>
          <p:nvPr/>
        </p:nvSpPr>
        <p:spPr>
          <a:xfrm>
            <a:off x="2609640" y="6517080"/>
            <a:ext cx="3164760" cy="79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41"/>
              </a:lnSpc>
              <a:buNone/>
              <a:tabLst>
                <a:tab algn="l" pos="0"/>
              </a:tabLst>
            </a:pPr>
            <a:r>
              <a:rPr b="0" lang="en-US" sz="2280" spc="222" strike="noStrike">
                <a:solidFill>
                  <a:srgbClr val="11100e"/>
                </a:solidFill>
                <a:latin typeface="DM Sans"/>
              </a:rPr>
              <a:t>Küresel Isınma ve Sebepleri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141" name="TextBox 20"/>
          <p:cNvSpPr/>
          <p:nvPr/>
        </p:nvSpPr>
        <p:spPr>
          <a:xfrm>
            <a:off x="1515240" y="6469560"/>
            <a:ext cx="9356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4"/>
              </a:lnSpc>
              <a:buNone/>
              <a:tabLst>
                <a:tab algn="l" pos="0"/>
              </a:tabLst>
            </a:pPr>
            <a:r>
              <a:rPr b="0" lang="en-US" sz="5210" spc="-214" strike="noStrike">
                <a:solidFill>
                  <a:srgbClr val="f37335"/>
                </a:solidFill>
                <a:latin typeface="DM Sans Bold"/>
              </a:rPr>
              <a:t>03</a:t>
            </a:r>
            <a:endParaRPr b="0" lang="en-US" sz="5210" spc="-1" strike="noStrike">
              <a:latin typeface="Arial"/>
            </a:endParaRPr>
          </a:p>
        </p:txBody>
      </p:sp>
      <p:sp>
        <p:nvSpPr>
          <p:cNvPr id="142" name="Freeform 21"/>
          <p:cNvSpPr/>
          <p:nvPr/>
        </p:nvSpPr>
        <p:spPr>
          <a:xfrm rot="2077200">
            <a:off x="-3221280" y="7409520"/>
            <a:ext cx="9540000" cy="6435000"/>
          </a:xfrm>
          <a:custGeom>
            <a:avLst/>
            <a:gdLst/>
            <a:ahLst/>
            <a:rect l="l" t="t" r="r" b="b"/>
            <a:pathLst>
              <a:path w="9540441" h="6435461">
                <a:moveTo>
                  <a:pt x="0" y="0"/>
                </a:moveTo>
                <a:lnTo>
                  <a:pt x="9540441" y="0"/>
                </a:lnTo>
                <a:lnTo>
                  <a:pt x="9540441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Freeform 22"/>
          <p:cNvSpPr/>
          <p:nvPr/>
        </p:nvSpPr>
        <p:spPr>
          <a:xfrm rot="2077200">
            <a:off x="14135040" y="-3852720"/>
            <a:ext cx="9540000" cy="6435000"/>
          </a:xfrm>
          <a:custGeom>
            <a:avLst/>
            <a:gdLst/>
            <a:ahLst/>
            <a:rect l="l" t="t" r="r" b="b"/>
            <a:pathLst>
              <a:path w="9540441" h="6435461">
                <a:moveTo>
                  <a:pt x="0" y="0"/>
                </a:moveTo>
                <a:lnTo>
                  <a:pt x="9540441" y="0"/>
                </a:lnTo>
                <a:lnTo>
                  <a:pt x="9540441" y="6435460"/>
                </a:lnTo>
                <a:lnTo>
                  <a:pt x="0" y="6435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TextBox 23"/>
          <p:cNvSpPr/>
          <p:nvPr/>
        </p:nvSpPr>
        <p:spPr>
          <a:xfrm>
            <a:off x="7932240" y="4293000"/>
            <a:ext cx="1197360" cy="190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512"/>
              </a:lnSpc>
              <a:buNone/>
            </a:pPr>
            <a:r>
              <a:rPr b="0" lang="en-US" sz="5370" spc="52" strike="noStrike">
                <a:solidFill>
                  <a:srgbClr val="000000"/>
                </a:solidFill>
                <a:latin typeface="Canva Sans 2"/>
              </a:rPr>
              <a:t>170</a:t>
            </a:r>
            <a:endParaRPr b="0" lang="en-US" sz="5370" spc="-1" strike="noStrike">
              <a:latin typeface="Arial"/>
            </a:endParaRPr>
          </a:p>
        </p:txBody>
      </p:sp>
      <p:sp>
        <p:nvSpPr>
          <p:cNvPr id="145" name="TextBox 24"/>
          <p:cNvSpPr/>
          <p:nvPr/>
        </p:nvSpPr>
        <p:spPr>
          <a:xfrm>
            <a:off x="14813640" y="2073600"/>
            <a:ext cx="1197720" cy="190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512"/>
              </a:lnSpc>
              <a:buNone/>
            </a:pPr>
            <a:r>
              <a:rPr b="0" lang="en-US" sz="5370" spc="52" strike="noStrike">
                <a:solidFill>
                  <a:srgbClr val="000000"/>
                </a:solidFill>
                <a:latin typeface="Canva Sans 2"/>
              </a:rPr>
              <a:t>241</a:t>
            </a:r>
            <a:endParaRPr b="0" lang="en-US" sz="5370" spc="-1" strike="noStrike">
              <a:latin typeface="Arial"/>
            </a:endParaRPr>
          </a:p>
        </p:txBody>
      </p:sp>
      <p:sp>
        <p:nvSpPr>
          <p:cNvPr id="146" name="TextBox 25"/>
          <p:cNvSpPr/>
          <p:nvPr/>
        </p:nvSpPr>
        <p:spPr>
          <a:xfrm>
            <a:off x="11361960" y="3134520"/>
            <a:ext cx="1273320" cy="190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512"/>
              </a:lnSpc>
              <a:buNone/>
            </a:pPr>
            <a:r>
              <a:rPr b="0" lang="en-US" sz="5370" spc="52" strike="noStrike">
                <a:solidFill>
                  <a:srgbClr val="000000"/>
                </a:solidFill>
                <a:latin typeface="Canva Sans 2"/>
              </a:rPr>
              <a:t>172</a:t>
            </a:r>
            <a:endParaRPr b="0" lang="en-US" sz="5370" spc="-1" strike="noStrike">
              <a:latin typeface="Arial"/>
            </a:endParaRPr>
          </a:p>
        </p:txBody>
      </p:sp>
      <p:sp>
        <p:nvSpPr>
          <p:cNvPr id="147" name="Freeform 26"/>
          <p:cNvSpPr/>
          <p:nvPr/>
        </p:nvSpPr>
        <p:spPr>
          <a:xfrm>
            <a:off x="11165760" y="5997960"/>
            <a:ext cx="1469520" cy="1594440"/>
          </a:xfrm>
          <a:custGeom>
            <a:avLst/>
            <a:gdLst/>
            <a:ahLst/>
            <a:rect l="l" t="t" r="r" b="b"/>
            <a:pathLst>
              <a:path w="1470008" h="1594683">
                <a:moveTo>
                  <a:pt x="0" y="0"/>
                </a:moveTo>
                <a:lnTo>
                  <a:pt x="1470008" y="0"/>
                </a:lnTo>
                <a:lnTo>
                  <a:pt x="1470008" y="1594683"/>
                </a:lnTo>
                <a:lnTo>
                  <a:pt x="0" y="15946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Freeform 27"/>
          <p:cNvSpPr/>
          <p:nvPr/>
        </p:nvSpPr>
        <p:spPr>
          <a:xfrm>
            <a:off x="7948800" y="6972840"/>
            <a:ext cx="1211400" cy="1464480"/>
          </a:xfrm>
          <a:custGeom>
            <a:avLst/>
            <a:gdLst/>
            <a:ahLst/>
            <a:rect l="l" t="t" r="r" b="b"/>
            <a:pathLst>
              <a:path w="1211932" h="1464973">
                <a:moveTo>
                  <a:pt x="0" y="0"/>
                </a:moveTo>
                <a:lnTo>
                  <a:pt x="1211932" y="0"/>
                </a:lnTo>
                <a:lnTo>
                  <a:pt x="1211932" y="1464973"/>
                </a:lnTo>
                <a:lnTo>
                  <a:pt x="0" y="14649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wipe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2"/>
          <p:cNvGrpSpPr/>
          <p:nvPr/>
        </p:nvGrpSpPr>
        <p:grpSpPr>
          <a:xfrm>
            <a:off x="1605600" y="4099320"/>
            <a:ext cx="3080160" cy="3079800"/>
            <a:chOff x="1605600" y="4099320"/>
            <a:chExt cx="3080160" cy="3079800"/>
          </a:xfrm>
        </p:grpSpPr>
        <p:sp>
          <p:nvSpPr>
            <p:cNvPr id="150" name="Freeform 3"/>
            <p:cNvSpPr/>
            <p:nvPr/>
          </p:nvSpPr>
          <p:spPr>
            <a:xfrm>
              <a:off x="1605600" y="4099320"/>
              <a:ext cx="3080160" cy="3079800"/>
            </a:xfrm>
            <a:custGeom>
              <a:avLst/>
              <a:gdLst/>
              <a:ahLst/>
              <a:rect l="l" t="t" r="r" b="b"/>
              <a:pathLst>
                <a:path w="6351270" h="635000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Freeform 4"/>
            <p:cNvSpPr/>
            <p:nvPr/>
          </p:nvSpPr>
          <p:spPr>
            <a:xfrm>
              <a:off x="1698120" y="4191840"/>
              <a:ext cx="2895480" cy="2894760"/>
            </a:xfrm>
            <a:custGeom>
              <a:avLst/>
              <a:gdLst/>
              <a:ahLst/>
              <a:rect l="l" t="t" r="r" b="b"/>
              <a:pathLst>
                <a:path w="5970270" h="596900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2" name="Group 5"/>
          <p:cNvGrpSpPr/>
          <p:nvPr/>
        </p:nvGrpSpPr>
        <p:grpSpPr>
          <a:xfrm>
            <a:off x="5224320" y="4099320"/>
            <a:ext cx="3080160" cy="3079800"/>
            <a:chOff x="5224320" y="4099320"/>
            <a:chExt cx="3080160" cy="3079800"/>
          </a:xfrm>
        </p:grpSpPr>
        <p:sp>
          <p:nvSpPr>
            <p:cNvPr id="153" name="Freeform 6"/>
            <p:cNvSpPr/>
            <p:nvPr/>
          </p:nvSpPr>
          <p:spPr>
            <a:xfrm>
              <a:off x="5224320" y="4099320"/>
              <a:ext cx="3080160" cy="3079800"/>
            </a:xfrm>
            <a:custGeom>
              <a:avLst/>
              <a:gdLst/>
              <a:ahLst/>
              <a:rect l="l" t="t" r="r" b="b"/>
              <a:pathLst>
                <a:path w="6351270" h="635000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Freeform 7"/>
            <p:cNvSpPr/>
            <p:nvPr/>
          </p:nvSpPr>
          <p:spPr>
            <a:xfrm>
              <a:off x="5316840" y="4191840"/>
              <a:ext cx="2895480" cy="2894760"/>
            </a:xfrm>
            <a:custGeom>
              <a:avLst/>
              <a:gdLst/>
              <a:ahLst/>
              <a:rect l="l" t="t" r="r" b="b"/>
              <a:pathLst>
                <a:path w="5970270" h="596900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" name="Group 8"/>
          <p:cNvGrpSpPr/>
          <p:nvPr/>
        </p:nvGrpSpPr>
        <p:grpSpPr>
          <a:xfrm>
            <a:off x="8844840" y="4099320"/>
            <a:ext cx="3080160" cy="3079800"/>
            <a:chOff x="8844840" y="4099320"/>
            <a:chExt cx="3080160" cy="3079800"/>
          </a:xfrm>
        </p:grpSpPr>
        <p:sp>
          <p:nvSpPr>
            <p:cNvPr id="156" name="Freeform 9"/>
            <p:cNvSpPr/>
            <p:nvPr/>
          </p:nvSpPr>
          <p:spPr>
            <a:xfrm>
              <a:off x="8844840" y="4099320"/>
              <a:ext cx="3080160" cy="3079800"/>
            </a:xfrm>
            <a:custGeom>
              <a:avLst/>
              <a:gdLst/>
              <a:ahLst/>
              <a:rect l="l" t="t" r="r" b="b"/>
              <a:pathLst>
                <a:path w="6351270" h="6350000">
                  <a:moveTo>
                    <a:pt x="6018530" y="0"/>
                  </a:moveTo>
                  <a:lnTo>
                    <a:pt x="331470" y="0"/>
                  </a:lnTo>
                  <a:cubicBezTo>
                    <a:pt x="148590" y="0"/>
                    <a:pt x="0" y="148590"/>
                    <a:pt x="0" y="331470"/>
                  </a:cubicBezTo>
                  <a:lnTo>
                    <a:pt x="0" y="6019800"/>
                  </a:lnTo>
                  <a:cubicBezTo>
                    <a:pt x="0" y="6201410"/>
                    <a:pt x="148590" y="6350000"/>
                    <a:pt x="331470" y="6350000"/>
                  </a:cubicBezTo>
                  <a:lnTo>
                    <a:pt x="6019800" y="6350000"/>
                  </a:lnTo>
                  <a:cubicBezTo>
                    <a:pt x="6202680" y="6350000"/>
                    <a:pt x="6351270" y="6201410"/>
                    <a:pt x="6351270" y="6018530"/>
                  </a:cubicBezTo>
                  <a:lnTo>
                    <a:pt x="6351270" y="331470"/>
                  </a:lnTo>
                  <a:cubicBezTo>
                    <a:pt x="6350000" y="148590"/>
                    <a:pt x="6201410" y="0"/>
                    <a:pt x="6018530" y="0"/>
                  </a:cubicBez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Freeform 10"/>
            <p:cNvSpPr/>
            <p:nvPr/>
          </p:nvSpPr>
          <p:spPr>
            <a:xfrm>
              <a:off x="8937360" y="4191840"/>
              <a:ext cx="2895480" cy="2894760"/>
            </a:xfrm>
            <a:custGeom>
              <a:avLst/>
              <a:gdLst/>
              <a:ahLst/>
              <a:rect l="l" t="t" r="r" b="b"/>
              <a:pathLst>
                <a:path w="5970270" h="5969000">
                  <a:moveTo>
                    <a:pt x="5828030" y="0"/>
                  </a:moveTo>
                  <a:lnTo>
                    <a:pt x="2970530" y="0"/>
                  </a:lnTo>
                  <a:lnTo>
                    <a:pt x="0" y="2947670"/>
                  </a:lnTo>
                  <a:lnTo>
                    <a:pt x="0" y="5828030"/>
                  </a:lnTo>
                  <a:cubicBezTo>
                    <a:pt x="0" y="5905500"/>
                    <a:pt x="63500" y="5969000"/>
                    <a:pt x="140970" y="5969000"/>
                  </a:cubicBezTo>
                  <a:lnTo>
                    <a:pt x="5829300" y="5969000"/>
                  </a:lnTo>
                  <a:cubicBezTo>
                    <a:pt x="5906770" y="5969000"/>
                    <a:pt x="5970270" y="5905500"/>
                    <a:pt x="5970270" y="5828030"/>
                  </a:cubicBezTo>
                  <a:lnTo>
                    <a:pt x="5970270" y="140970"/>
                  </a:lnTo>
                  <a:cubicBezTo>
                    <a:pt x="5969000" y="63500"/>
                    <a:pt x="5905500" y="0"/>
                    <a:pt x="5828030" y="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8" name="Freeform 11"/>
          <p:cNvSpPr/>
          <p:nvPr/>
        </p:nvSpPr>
        <p:spPr>
          <a:xfrm>
            <a:off x="10105560" y="-3741120"/>
            <a:ext cx="10900800" cy="10900800"/>
          </a:xfrm>
          <a:custGeom>
            <a:avLst/>
            <a:gdLst/>
            <a:ah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9" name="Group 12"/>
          <p:cNvGrpSpPr/>
          <p:nvPr/>
        </p:nvGrpSpPr>
        <p:grpSpPr>
          <a:xfrm>
            <a:off x="5256360" y="7199640"/>
            <a:ext cx="3016080" cy="1155240"/>
            <a:chOff x="5256360" y="7199640"/>
            <a:chExt cx="3016080" cy="1155240"/>
          </a:xfrm>
        </p:grpSpPr>
        <p:sp>
          <p:nvSpPr>
            <p:cNvPr id="160" name="Freeform 13"/>
            <p:cNvSpPr/>
            <p:nvPr/>
          </p:nvSpPr>
          <p:spPr>
            <a:xfrm>
              <a:off x="5256360" y="7321680"/>
              <a:ext cx="3016080" cy="1033200"/>
            </a:xfrm>
            <a:custGeom>
              <a:avLst/>
              <a:gdLst/>
              <a:ah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noFill/>
            <a:ln cap="sq" w="57150">
              <a:solidFill>
                <a:srgbClr val="f47c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TextBox 14"/>
            <p:cNvSpPr/>
            <p:nvPr/>
          </p:nvSpPr>
          <p:spPr>
            <a:xfrm>
              <a:off x="5256360" y="7199640"/>
              <a:ext cx="3016080" cy="115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1520" rIns="101520" tIns="101520" bIns="101520" anchor="ctr">
              <a:noAutofit/>
            </a:bodyPr>
            <a:p>
              <a:pPr algn="ctr">
                <a:lnSpc>
                  <a:spcPts val="2653"/>
                </a:lnSpc>
                <a:buNone/>
              </a:pPr>
              <a:r>
                <a:rPr b="0" lang="en-US" sz="1900" spc="15" strike="noStrike">
                  <a:solidFill>
                    <a:srgbClr val="000000"/>
                  </a:solidFill>
                  <a:latin typeface="Canva Sans 2"/>
                </a:rPr>
                <a:t>Karar vermed</a:t>
              </a:r>
              <a:r>
                <a:rPr b="0" lang="tr-TR" sz="1900" spc="15" strike="noStrike">
                  <a:solidFill>
                    <a:srgbClr val="000000"/>
                  </a:solidFill>
                  <a:latin typeface="Canva Sans 2"/>
                </a:rPr>
                <a:t>e</a:t>
              </a:r>
              <a:endParaRPr b="0" lang="en-US" sz="1900" spc="-1" strike="noStrike">
                <a:latin typeface="Arial"/>
              </a:endParaRPr>
            </a:p>
            <a:p>
              <a:pPr algn="ctr">
                <a:lnSpc>
                  <a:spcPts val="2653"/>
                </a:lnSpc>
                <a:buNone/>
              </a:pPr>
              <a:r>
                <a:rPr b="0" lang="en-US" sz="1900" spc="15" strike="noStrike">
                  <a:solidFill>
                    <a:srgbClr val="000000"/>
                  </a:solidFill>
                  <a:latin typeface="Canva Sans 2"/>
                </a:rPr>
                <a:t>kolaylık</a:t>
              </a:r>
              <a:endParaRPr b="0" lang="en-US" sz="1900" spc="-1" strike="noStrike">
                <a:latin typeface="Arial"/>
              </a:endParaRPr>
            </a:p>
          </p:txBody>
        </p:sp>
      </p:grpSp>
      <p:grpSp>
        <p:nvGrpSpPr>
          <p:cNvPr id="162" name="Group 15"/>
          <p:cNvGrpSpPr/>
          <p:nvPr/>
        </p:nvGrpSpPr>
        <p:grpSpPr>
          <a:xfrm>
            <a:off x="1637640" y="7199640"/>
            <a:ext cx="3016080" cy="1155240"/>
            <a:chOff x="1637640" y="7199640"/>
            <a:chExt cx="3016080" cy="1155240"/>
          </a:xfrm>
        </p:grpSpPr>
        <p:sp>
          <p:nvSpPr>
            <p:cNvPr id="163" name="Freeform 16"/>
            <p:cNvSpPr/>
            <p:nvPr/>
          </p:nvSpPr>
          <p:spPr>
            <a:xfrm>
              <a:off x="1637640" y="7321680"/>
              <a:ext cx="3016080" cy="1033200"/>
            </a:xfrm>
            <a:custGeom>
              <a:avLst/>
              <a:gdLst/>
              <a:ah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noFill/>
            <a:ln cap="sq" w="57150">
              <a:solidFill>
                <a:srgbClr val="f47c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TextBox 17"/>
            <p:cNvSpPr/>
            <p:nvPr/>
          </p:nvSpPr>
          <p:spPr>
            <a:xfrm>
              <a:off x="1637640" y="7199640"/>
              <a:ext cx="3016080" cy="115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1520" rIns="101520" tIns="101520" bIns="101520" anchor="ctr">
              <a:noAutofit/>
            </a:bodyPr>
            <a:p>
              <a:pPr algn="ctr">
                <a:lnSpc>
                  <a:spcPts val="2653"/>
                </a:lnSpc>
                <a:buNone/>
              </a:pPr>
              <a:r>
                <a:rPr b="0" lang="en-US" sz="1900" spc="15" strike="noStrike">
                  <a:solidFill>
                    <a:srgbClr val="000000"/>
                  </a:solidFill>
                  <a:latin typeface="Canva Sans 2"/>
                </a:rPr>
                <a:t>Analizinin zorlayıcı olması</a:t>
              </a:r>
              <a:endParaRPr b="0" lang="en-US" sz="1900" spc="-1" strike="noStrike">
                <a:latin typeface="Arial"/>
              </a:endParaRPr>
            </a:p>
          </p:txBody>
        </p:sp>
      </p:grpSp>
      <p:grpSp>
        <p:nvGrpSpPr>
          <p:cNvPr id="165" name="Group 18"/>
          <p:cNvGrpSpPr/>
          <p:nvPr/>
        </p:nvGrpSpPr>
        <p:grpSpPr>
          <a:xfrm>
            <a:off x="8844840" y="7199640"/>
            <a:ext cx="3016080" cy="1155240"/>
            <a:chOff x="8844840" y="7199640"/>
            <a:chExt cx="3016080" cy="1155240"/>
          </a:xfrm>
        </p:grpSpPr>
        <p:sp>
          <p:nvSpPr>
            <p:cNvPr id="166" name="Freeform 19"/>
            <p:cNvSpPr/>
            <p:nvPr/>
          </p:nvSpPr>
          <p:spPr>
            <a:xfrm>
              <a:off x="8844840" y="7321680"/>
              <a:ext cx="3016080" cy="1033200"/>
            </a:xfrm>
            <a:custGeom>
              <a:avLst/>
              <a:gdLst/>
              <a:ah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noFill/>
            <a:ln cap="sq" w="57150">
              <a:solidFill>
                <a:srgbClr val="f47c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TextBox 20"/>
            <p:cNvSpPr/>
            <p:nvPr/>
          </p:nvSpPr>
          <p:spPr>
            <a:xfrm>
              <a:off x="8844840" y="7199640"/>
              <a:ext cx="3016080" cy="115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1520" rIns="101520" tIns="101520" bIns="101520" anchor="ctr">
              <a:noAutofit/>
            </a:bodyPr>
            <a:p>
              <a:pPr algn="ctr">
                <a:lnSpc>
                  <a:spcPts val="2653"/>
                </a:lnSpc>
                <a:buNone/>
              </a:pPr>
              <a:r>
                <a:rPr b="0" lang="en-US" sz="1900" spc="15" strike="noStrike">
                  <a:solidFill>
                    <a:srgbClr val="000000"/>
                  </a:solidFill>
                  <a:latin typeface="Canva Sans 2"/>
                </a:rPr>
                <a:t>Kaynakların daha verimli kullanılması</a:t>
              </a:r>
              <a:endParaRPr b="0" lang="en-US" sz="1900" spc="-1" strike="noStrike">
                <a:latin typeface="Arial"/>
              </a:endParaRPr>
            </a:p>
          </p:txBody>
        </p:sp>
      </p:grpSp>
      <p:sp>
        <p:nvSpPr>
          <p:cNvPr id="168" name="Freeform 21"/>
          <p:cNvSpPr/>
          <p:nvPr/>
        </p:nvSpPr>
        <p:spPr>
          <a:xfrm>
            <a:off x="-2335320" y="8594640"/>
            <a:ext cx="4768920" cy="2384280"/>
          </a:xfrm>
          <a:custGeom>
            <a:avLst/>
            <a:gdLst/>
            <a:ah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Freeform 22"/>
          <p:cNvSpPr/>
          <p:nvPr/>
        </p:nvSpPr>
        <p:spPr>
          <a:xfrm>
            <a:off x="15344640" y="1281960"/>
            <a:ext cx="1472400" cy="1874520"/>
          </a:xfrm>
          <a:custGeom>
            <a:avLst/>
            <a:gdLst/>
            <a:ahLst/>
            <a:rect l="l" t="t" r="r" b="b"/>
            <a:pathLst>
              <a:path w="1472694" h="1874957">
                <a:moveTo>
                  <a:pt x="0" y="0"/>
                </a:moveTo>
                <a:lnTo>
                  <a:pt x="1472694" y="0"/>
                </a:lnTo>
                <a:lnTo>
                  <a:pt x="1472694" y="1874957"/>
                </a:lnTo>
                <a:lnTo>
                  <a:pt x="0" y="18749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TextBox 23"/>
          <p:cNvSpPr/>
          <p:nvPr/>
        </p:nvSpPr>
        <p:spPr>
          <a:xfrm>
            <a:off x="2768040" y="1881360"/>
            <a:ext cx="7483320" cy="169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670"/>
              </a:lnSpc>
              <a:buNone/>
              <a:tabLst>
                <a:tab algn="l" pos="0"/>
              </a:tabLst>
            </a:pPr>
            <a:r>
              <a:rPr b="0" lang="en-US" sz="4840" spc="239" strike="noStrike">
                <a:solidFill>
                  <a:srgbClr val="f47c00"/>
                </a:solidFill>
                <a:latin typeface="Canva Sans 1 Bold"/>
              </a:rPr>
              <a:t>Neden Kredi Temerrüt Tahmin Modeli?</a:t>
            </a:r>
            <a:endParaRPr b="0" lang="en-US" sz="4840" spc="-1" strike="noStrike">
              <a:latin typeface="Arial"/>
            </a:endParaRPr>
          </a:p>
        </p:txBody>
      </p:sp>
      <p:sp>
        <p:nvSpPr>
          <p:cNvPr id="171" name="TextBox 24"/>
          <p:cNvSpPr/>
          <p:nvPr/>
        </p:nvSpPr>
        <p:spPr>
          <a:xfrm>
            <a:off x="1605600" y="4143600"/>
            <a:ext cx="10036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275"/>
              </a:lnSpc>
              <a:buNone/>
              <a:tabLst>
                <a:tab algn="l" pos="0"/>
              </a:tabLst>
            </a:pPr>
            <a:r>
              <a:rPr b="0" lang="en-US" sz="3820" spc="-1" strike="noStrike">
                <a:solidFill>
                  <a:srgbClr val="ffffff"/>
                </a:solidFill>
                <a:latin typeface="Canva Sans 1 Bold"/>
              </a:rPr>
              <a:t>01</a:t>
            </a:r>
            <a:endParaRPr b="0" lang="en-US" sz="3820" spc="-1" strike="noStrike">
              <a:latin typeface="Arial"/>
            </a:endParaRPr>
          </a:p>
        </p:txBody>
      </p:sp>
      <p:sp>
        <p:nvSpPr>
          <p:cNvPr id="172" name="TextBox 25"/>
          <p:cNvSpPr/>
          <p:nvPr/>
        </p:nvSpPr>
        <p:spPr>
          <a:xfrm>
            <a:off x="5225400" y="4143600"/>
            <a:ext cx="10036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275"/>
              </a:lnSpc>
              <a:buNone/>
              <a:tabLst>
                <a:tab algn="l" pos="0"/>
              </a:tabLst>
            </a:pPr>
            <a:r>
              <a:rPr b="0" lang="en-US" sz="3820" spc="-1" strike="noStrike">
                <a:solidFill>
                  <a:srgbClr val="ffffff"/>
                </a:solidFill>
                <a:latin typeface="Canva Sans 1 Bold"/>
              </a:rPr>
              <a:t>02</a:t>
            </a:r>
            <a:endParaRPr b="0" lang="en-US" sz="3820" spc="-1" strike="noStrike">
              <a:latin typeface="Arial"/>
            </a:endParaRPr>
          </a:p>
        </p:txBody>
      </p:sp>
      <p:sp>
        <p:nvSpPr>
          <p:cNvPr id="173" name="TextBox 26"/>
          <p:cNvSpPr/>
          <p:nvPr/>
        </p:nvSpPr>
        <p:spPr>
          <a:xfrm>
            <a:off x="8847360" y="4143600"/>
            <a:ext cx="10036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275"/>
              </a:lnSpc>
              <a:buNone/>
              <a:tabLst>
                <a:tab algn="l" pos="0"/>
              </a:tabLst>
            </a:pPr>
            <a:r>
              <a:rPr b="0" lang="en-US" sz="3820" spc="-1" strike="noStrike">
                <a:solidFill>
                  <a:srgbClr val="ffffff"/>
                </a:solidFill>
                <a:latin typeface="Canva Sans 1 Bold"/>
              </a:rPr>
              <a:t>03</a:t>
            </a:r>
            <a:endParaRPr b="0" lang="en-US" sz="3820" spc="-1" strike="noStrike">
              <a:latin typeface="Arial"/>
            </a:endParaRPr>
          </a:p>
        </p:txBody>
      </p:sp>
    </p:spTree>
  </p:cSld>
  <p:transition>
    <p:wipe dir="d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2"/>
          <p:cNvGrpSpPr/>
          <p:nvPr/>
        </p:nvGrpSpPr>
        <p:grpSpPr>
          <a:xfrm>
            <a:off x="5960160" y="1737360"/>
            <a:ext cx="6313320" cy="1044000"/>
            <a:chOff x="5960160" y="1737360"/>
            <a:chExt cx="6313320" cy="1044000"/>
          </a:xfrm>
        </p:grpSpPr>
        <p:sp>
          <p:nvSpPr>
            <p:cNvPr id="175" name="Freeform 3"/>
            <p:cNvSpPr/>
            <p:nvPr/>
          </p:nvSpPr>
          <p:spPr>
            <a:xfrm>
              <a:off x="5960160" y="1993680"/>
              <a:ext cx="6313320" cy="787680"/>
            </a:xfrm>
            <a:custGeom>
              <a:avLst/>
              <a:gdLst/>
              <a:ahLst/>
              <a:rect l="l" t="t" r="r" b="b"/>
              <a:pathLst>
                <a:path w="1407854" h="175763">
                  <a:moveTo>
                    <a:pt x="0" y="0"/>
                  </a:moveTo>
                  <a:lnTo>
                    <a:pt x="1407854" y="0"/>
                  </a:lnTo>
                  <a:lnTo>
                    <a:pt x="1407854" y="175763"/>
                  </a:lnTo>
                  <a:lnTo>
                    <a:pt x="0" y="175763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TextBox 4"/>
            <p:cNvSpPr/>
            <p:nvPr/>
          </p:nvSpPr>
          <p:spPr>
            <a:xfrm>
              <a:off x="5960160" y="1737360"/>
              <a:ext cx="6313320" cy="1044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983"/>
                </a:lnSpc>
                <a:buNone/>
                <a:tabLst>
                  <a:tab algn="l" pos="0"/>
                </a:tabLst>
              </a:pPr>
              <a:r>
                <a:rPr b="0" lang="en-US" sz="3609" spc="361" strike="noStrike">
                  <a:solidFill>
                    <a:srgbClr val="ffffff"/>
                  </a:solidFill>
                  <a:latin typeface="Canva Sans 2"/>
                </a:rPr>
                <a:t>VERI SETI AÇIKLAMASI</a:t>
              </a:r>
              <a:endParaRPr b="0" lang="en-US" sz="3609" spc="-1" strike="noStrike">
                <a:latin typeface="Arial"/>
              </a:endParaRPr>
            </a:p>
          </p:txBody>
        </p:sp>
      </p:grpSp>
      <p:sp>
        <p:nvSpPr>
          <p:cNvPr id="177" name="Freeform 5"/>
          <p:cNvSpPr/>
          <p:nvPr/>
        </p:nvSpPr>
        <p:spPr>
          <a:xfrm>
            <a:off x="3583440" y="6840360"/>
            <a:ext cx="4753800" cy="1495080"/>
          </a:xfrm>
          <a:custGeom>
            <a:avLst/>
            <a:gdLst/>
            <a:ahLst/>
            <a:rect l="l" t="t" r="r" b="b"/>
            <a:pathLst>
              <a:path w="4753987" h="1495345">
                <a:moveTo>
                  <a:pt x="0" y="0"/>
                </a:moveTo>
                <a:lnTo>
                  <a:pt x="4753987" y="0"/>
                </a:lnTo>
                <a:lnTo>
                  <a:pt x="4753987" y="1495345"/>
                </a:lnTo>
                <a:lnTo>
                  <a:pt x="0" y="14953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Freeform 6"/>
          <p:cNvSpPr/>
          <p:nvPr/>
        </p:nvSpPr>
        <p:spPr>
          <a:xfrm rot="5400000">
            <a:off x="4438080" y="3760560"/>
            <a:ext cx="2990880" cy="2512440"/>
          </a:xfrm>
          <a:custGeom>
            <a:avLst/>
            <a:gdLst/>
            <a:ahLst/>
            <a:rect l="l" t="t" r="r" b="b"/>
            <a:pathLst>
              <a:path w="2991295" h="2512688">
                <a:moveTo>
                  <a:pt x="0" y="0"/>
                </a:moveTo>
                <a:lnTo>
                  <a:pt x="2991295" y="0"/>
                </a:lnTo>
                <a:lnTo>
                  <a:pt x="2991295" y="2512688"/>
                </a:lnTo>
                <a:lnTo>
                  <a:pt x="0" y="25126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Box 7"/>
          <p:cNvSpPr/>
          <p:nvPr/>
        </p:nvSpPr>
        <p:spPr>
          <a:xfrm>
            <a:off x="4244040" y="7337880"/>
            <a:ext cx="337860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50"/>
              </a:lnSpc>
              <a:buNone/>
              <a:tabLst>
                <a:tab algn="l" pos="0"/>
              </a:tabLst>
            </a:pPr>
            <a:r>
              <a:rPr b="0" lang="en-US" sz="2720" spc="265" strike="noStrike">
                <a:solidFill>
                  <a:srgbClr val="ffffff"/>
                </a:solidFill>
                <a:latin typeface="Canva Sans 2 Bold"/>
              </a:rPr>
              <a:t>122 Adet</a:t>
            </a:r>
            <a:endParaRPr b="0" lang="en-US" sz="2720" spc="-1" strike="noStrike">
              <a:latin typeface="Arial"/>
            </a:endParaRPr>
          </a:p>
        </p:txBody>
      </p:sp>
      <p:sp>
        <p:nvSpPr>
          <p:cNvPr id="180" name="Freeform 8"/>
          <p:cNvSpPr/>
          <p:nvPr/>
        </p:nvSpPr>
        <p:spPr>
          <a:xfrm>
            <a:off x="9896760" y="6840360"/>
            <a:ext cx="4753800" cy="1495080"/>
          </a:xfrm>
          <a:custGeom>
            <a:avLst/>
            <a:gdLst/>
            <a:ahLst/>
            <a:rect l="l" t="t" r="r" b="b"/>
            <a:pathLst>
              <a:path w="4753987" h="1495345">
                <a:moveTo>
                  <a:pt x="0" y="0"/>
                </a:moveTo>
                <a:lnTo>
                  <a:pt x="4753987" y="0"/>
                </a:lnTo>
                <a:lnTo>
                  <a:pt x="4753987" y="1495345"/>
                </a:lnTo>
                <a:lnTo>
                  <a:pt x="0" y="14953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Freeform 9"/>
          <p:cNvSpPr/>
          <p:nvPr/>
        </p:nvSpPr>
        <p:spPr>
          <a:xfrm rot="5400000">
            <a:off x="10806120" y="3718080"/>
            <a:ext cx="2990880" cy="2512440"/>
          </a:xfrm>
          <a:custGeom>
            <a:avLst/>
            <a:gdLst/>
            <a:ahLst/>
            <a:rect l="l" t="t" r="r" b="b"/>
            <a:pathLst>
              <a:path w="2991295" h="2512688">
                <a:moveTo>
                  <a:pt x="0" y="0"/>
                </a:moveTo>
                <a:lnTo>
                  <a:pt x="2991295" y="0"/>
                </a:lnTo>
                <a:lnTo>
                  <a:pt x="2991295" y="2512688"/>
                </a:lnTo>
                <a:lnTo>
                  <a:pt x="0" y="25126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TextBox 10"/>
          <p:cNvSpPr/>
          <p:nvPr/>
        </p:nvSpPr>
        <p:spPr>
          <a:xfrm>
            <a:off x="10612080" y="7337880"/>
            <a:ext cx="337860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50"/>
              </a:lnSpc>
              <a:buNone/>
              <a:tabLst>
                <a:tab algn="l" pos="0"/>
              </a:tabLst>
            </a:pPr>
            <a:r>
              <a:rPr b="0" lang="en-US" sz="2720" spc="265" strike="noStrike">
                <a:solidFill>
                  <a:srgbClr val="ffffff"/>
                </a:solidFill>
                <a:latin typeface="Canva Sans 2 Bold"/>
              </a:rPr>
              <a:t>307</a:t>
            </a:r>
            <a:r>
              <a:rPr b="0" lang="tr-TR" sz="2720" spc="265" strike="noStrike">
                <a:solidFill>
                  <a:srgbClr val="ffffff"/>
                </a:solidFill>
                <a:latin typeface="Canva Sans 2 Bold"/>
              </a:rPr>
              <a:t>,</a:t>
            </a:r>
            <a:r>
              <a:rPr b="0" lang="en-US" sz="2720" spc="265" strike="noStrike">
                <a:solidFill>
                  <a:srgbClr val="ffffff"/>
                </a:solidFill>
                <a:latin typeface="Canva Sans 2 Bold"/>
              </a:rPr>
              <a:t>511 S</a:t>
            </a:r>
            <a:r>
              <a:rPr b="0" lang="tr-TR" sz="2720" spc="265" strike="noStrike">
                <a:solidFill>
                  <a:srgbClr val="ffffff"/>
                </a:solidFill>
                <a:latin typeface="Canva Sans 2 Bold"/>
              </a:rPr>
              <a:t>atır</a:t>
            </a:r>
            <a:endParaRPr b="0" lang="en-US" sz="2720" spc="-1" strike="noStrike">
              <a:latin typeface="Arial"/>
            </a:endParaRPr>
          </a:p>
        </p:txBody>
      </p:sp>
      <p:sp>
        <p:nvSpPr>
          <p:cNvPr id="183" name="Freeform 11"/>
          <p:cNvSpPr/>
          <p:nvPr/>
        </p:nvSpPr>
        <p:spPr>
          <a:xfrm>
            <a:off x="-7500600" y="-10335600"/>
            <a:ext cx="13357440" cy="13357440"/>
          </a:xfrm>
          <a:custGeom>
            <a:avLst/>
            <a:gdLst/>
            <a:ahLst/>
            <a:rect l="l" t="t" r="r" b="b"/>
            <a:pathLst>
              <a:path w="13357711" h="13357711">
                <a:moveTo>
                  <a:pt x="0" y="0"/>
                </a:moveTo>
                <a:lnTo>
                  <a:pt x="13357711" y="0"/>
                </a:lnTo>
                <a:lnTo>
                  <a:pt x="13357711" y="13357711"/>
                </a:lnTo>
                <a:lnTo>
                  <a:pt x="0" y="133577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Freeform 12"/>
          <p:cNvSpPr/>
          <p:nvPr/>
        </p:nvSpPr>
        <p:spPr>
          <a:xfrm>
            <a:off x="16410960" y="5379840"/>
            <a:ext cx="9523800" cy="9523800"/>
          </a:xfrm>
          <a:custGeom>
            <a:avLst/>
            <a:gdLst/>
            <a:ahLst/>
            <a:rect l="l" t="t" r="r" b="b"/>
            <a:pathLst>
              <a:path w="9524097" h="9524097">
                <a:moveTo>
                  <a:pt x="0" y="0"/>
                </a:moveTo>
                <a:lnTo>
                  <a:pt x="9524097" y="0"/>
                </a:lnTo>
                <a:lnTo>
                  <a:pt x="9524097" y="9524097"/>
                </a:lnTo>
                <a:lnTo>
                  <a:pt x="0" y="95240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TextBox 13"/>
          <p:cNvSpPr/>
          <p:nvPr/>
        </p:nvSpPr>
        <p:spPr>
          <a:xfrm>
            <a:off x="4996800" y="4139280"/>
            <a:ext cx="1873080" cy="90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49"/>
              </a:lnSpc>
              <a:buNone/>
            </a:pPr>
            <a:r>
              <a:rPr b="0" lang="en-US" sz="2530" spc="-1" strike="noStrike">
                <a:solidFill>
                  <a:srgbClr val="ffffff"/>
                </a:solidFill>
                <a:latin typeface="Canva Sans 2 Bold"/>
              </a:rPr>
              <a:t>Kolon Sayısı</a:t>
            </a:r>
            <a:endParaRPr b="0" lang="en-US" sz="2530" spc="-1" strike="noStrike">
              <a:latin typeface="Arial"/>
            </a:endParaRPr>
          </a:p>
        </p:txBody>
      </p:sp>
      <p:sp>
        <p:nvSpPr>
          <p:cNvPr id="186" name="TextBox 14"/>
          <p:cNvSpPr/>
          <p:nvPr/>
        </p:nvSpPr>
        <p:spPr>
          <a:xfrm>
            <a:off x="11365200" y="4096800"/>
            <a:ext cx="1873080" cy="90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49"/>
              </a:lnSpc>
              <a:buNone/>
            </a:pPr>
            <a:r>
              <a:rPr b="0" lang="en-US" sz="2530" spc="-1" strike="noStrike">
                <a:solidFill>
                  <a:srgbClr val="ffffff"/>
                </a:solidFill>
                <a:latin typeface="Canva Sans 2 Bold"/>
              </a:rPr>
              <a:t>Veri     Sayısı</a:t>
            </a:r>
            <a:endParaRPr b="0" lang="en-US" sz="2530" spc="-1" strike="noStrike">
              <a:latin typeface="Arial"/>
            </a:endParaRPr>
          </a:p>
        </p:txBody>
      </p:sp>
    </p:spTree>
  </p:cSld>
  <p:transition>
    <p:wipe dir="d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7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2"/>
          <p:cNvSpPr/>
          <p:nvPr/>
        </p:nvSpPr>
        <p:spPr>
          <a:xfrm>
            <a:off x="8332920" y="600480"/>
            <a:ext cx="9954720" cy="9954720"/>
          </a:xfrm>
          <a:custGeom>
            <a:avLst/>
            <a:gdLst/>
            <a:ahLst/>
            <a:rect l="l" t="t" r="r" b="b"/>
            <a:pathLst>
              <a:path w="9955191" h="9955191">
                <a:moveTo>
                  <a:pt x="0" y="0"/>
                </a:moveTo>
                <a:lnTo>
                  <a:pt x="9955191" y="0"/>
                </a:lnTo>
                <a:lnTo>
                  <a:pt x="9955191" y="9955191"/>
                </a:lnTo>
                <a:lnTo>
                  <a:pt x="0" y="99551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Picture 3" descr=""/>
          <p:cNvPicPr/>
          <p:nvPr/>
        </p:nvPicPr>
        <p:blipFill>
          <a:blip r:embed="rId2"/>
          <a:stretch/>
        </p:blipFill>
        <p:spPr>
          <a:xfrm>
            <a:off x="9942480" y="946800"/>
            <a:ext cx="6974640" cy="8602200"/>
          </a:xfrm>
          <a:prstGeom prst="rect">
            <a:avLst/>
          </a:prstGeom>
          <a:ln w="0">
            <a:noFill/>
          </a:ln>
        </p:spPr>
      </p:pic>
      <p:sp>
        <p:nvSpPr>
          <p:cNvPr id="189" name="Freeform 4"/>
          <p:cNvSpPr/>
          <p:nvPr/>
        </p:nvSpPr>
        <p:spPr>
          <a:xfrm>
            <a:off x="-398880" y="1962360"/>
            <a:ext cx="2222280" cy="8793720"/>
          </a:xfrm>
          <a:custGeom>
            <a:avLst/>
            <a:gdLst/>
            <a:ah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TextBox 5"/>
          <p:cNvSpPr/>
          <p:nvPr/>
        </p:nvSpPr>
        <p:spPr>
          <a:xfrm>
            <a:off x="2223360" y="2150280"/>
            <a:ext cx="5506200" cy="8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670"/>
              </a:lnSpc>
              <a:buNone/>
              <a:tabLst>
                <a:tab algn="l" pos="0"/>
              </a:tabLst>
            </a:pPr>
            <a:r>
              <a:rPr b="0" lang="en-US" sz="4840" spc="239" strike="noStrike">
                <a:solidFill>
                  <a:srgbClr val="ffffff"/>
                </a:solidFill>
                <a:latin typeface="Canva Sans 1 Bold"/>
              </a:rPr>
              <a:t>Hedef değişken</a:t>
            </a:r>
            <a:endParaRPr b="0" lang="en-US" sz="4840" spc="-1" strike="noStrike">
              <a:latin typeface="Arial"/>
            </a:endParaRPr>
          </a:p>
        </p:txBody>
      </p:sp>
      <p:sp>
        <p:nvSpPr>
          <p:cNvPr id="191" name="TextBox 6"/>
          <p:cNvSpPr/>
          <p:nvPr/>
        </p:nvSpPr>
        <p:spPr>
          <a:xfrm>
            <a:off x="2223360" y="3048480"/>
            <a:ext cx="4528800" cy="12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2"/>
              </a:lnSpc>
              <a:buNone/>
            </a:pPr>
            <a:r>
              <a:rPr b="0" lang="tr-TR" sz="2300" spc="21" strike="noStrike">
                <a:solidFill>
                  <a:srgbClr val="ffffff"/>
                </a:solidFill>
                <a:latin typeface="Canva Sans 2"/>
              </a:rPr>
              <a:t>Veri setindeki ilgili satırın kredi geri ödemesi yapıp yapmadığını gösterir.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92" name="TextBox 7"/>
          <p:cNvSpPr/>
          <p:nvPr/>
        </p:nvSpPr>
        <p:spPr>
          <a:xfrm>
            <a:off x="2223360" y="5894640"/>
            <a:ext cx="87444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992"/>
              </a:lnSpc>
              <a:buNone/>
            </a:pPr>
            <a:r>
              <a:rPr b="0" lang="en-US" sz="4280" spc="-1" strike="noStrike">
                <a:solidFill>
                  <a:srgbClr val="ffffff"/>
                </a:solidFill>
                <a:latin typeface="Codec Pro ExtraBold"/>
              </a:rPr>
              <a:t>1</a:t>
            </a:r>
            <a:endParaRPr b="0" lang="en-US" sz="4280" spc="-1" strike="noStrike">
              <a:latin typeface="Arial"/>
            </a:endParaRPr>
          </a:p>
        </p:txBody>
      </p:sp>
      <p:sp>
        <p:nvSpPr>
          <p:cNvPr id="193" name="TextBox 8"/>
          <p:cNvSpPr/>
          <p:nvPr/>
        </p:nvSpPr>
        <p:spPr>
          <a:xfrm>
            <a:off x="3038040" y="6140880"/>
            <a:ext cx="3242880" cy="4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2"/>
              </a:lnSpc>
              <a:buNone/>
            </a:pPr>
            <a:r>
              <a:rPr b="0" lang="en-US" sz="2300" spc="21" strike="noStrike">
                <a:solidFill>
                  <a:srgbClr val="ffffff"/>
                </a:solidFill>
                <a:latin typeface="Canva Sans 2"/>
              </a:rPr>
              <a:t>Kredi geri ödenemedi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94" name="TextBox 9"/>
          <p:cNvSpPr/>
          <p:nvPr/>
        </p:nvSpPr>
        <p:spPr>
          <a:xfrm>
            <a:off x="2223360" y="7974000"/>
            <a:ext cx="87444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992"/>
              </a:lnSpc>
              <a:buNone/>
            </a:pPr>
            <a:r>
              <a:rPr b="0" lang="en-US" sz="4280" spc="-1" strike="noStrike">
                <a:solidFill>
                  <a:srgbClr val="ffffff"/>
                </a:solidFill>
                <a:latin typeface="Codec Pro ExtraBold"/>
              </a:rPr>
              <a:t>0</a:t>
            </a:r>
            <a:endParaRPr b="0" lang="en-US" sz="4280" spc="-1" strike="noStrike">
              <a:latin typeface="Arial"/>
            </a:endParaRPr>
          </a:p>
        </p:txBody>
      </p:sp>
      <p:sp>
        <p:nvSpPr>
          <p:cNvPr id="195" name="TextBox 10"/>
          <p:cNvSpPr/>
          <p:nvPr/>
        </p:nvSpPr>
        <p:spPr>
          <a:xfrm>
            <a:off x="3038040" y="8220240"/>
            <a:ext cx="3242880" cy="4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2"/>
              </a:lnSpc>
              <a:buNone/>
            </a:pPr>
            <a:r>
              <a:rPr b="0" lang="en-US" sz="2300" spc="21" strike="noStrike">
                <a:solidFill>
                  <a:srgbClr val="ffffff"/>
                </a:solidFill>
                <a:latin typeface="Canva Sans 2"/>
              </a:rPr>
              <a:t>Kredi geri ödendi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2"/>
          <p:cNvGrpSpPr/>
          <p:nvPr/>
        </p:nvGrpSpPr>
        <p:grpSpPr>
          <a:xfrm>
            <a:off x="13894560" y="5731200"/>
            <a:ext cx="3170520" cy="6228720"/>
            <a:chOff x="13894560" y="5731200"/>
            <a:chExt cx="3170520" cy="6228720"/>
          </a:xfrm>
        </p:grpSpPr>
        <p:sp>
          <p:nvSpPr>
            <p:cNvPr id="197" name="Freeform 3"/>
            <p:cNvSpPr/>
            <p:nvPr/>
          </p:nvSpPr>
          <p:spPr>
            <a:xfrm>
              <a:off x="13894560" y="5731200"/>
              <a:ext cx="3170520" cy="6228720"/>
            </a:xfrm>
            <a:custGeom>
              <a:avLst/>
              <a:gdLst/>
              <a:ahLst/>
              <a:rect l="l" t="t" r="r" b="b"/>
              <a:pathLst>
                <a:path w="4064381" h="7984744">
                  <a:moveTo>
                    <a:pt x="2587879" y="540893"/>
                  </a:moveTo>
                  <a:cubicBezTo>
                    <a:pt x="2427986" y="647573"/>
                    <a:pt x="2237740" y="700913"/>
                    <a:pt x="2032254" y="700913"/>
                  </a:cubicBezTo>
                  <a:cubicBezTo>
                    <a:pt x="1826768" y="700913"/>
                    <a:pt x="1636522" y="647573"/>
                    <a:pt x="1476629" y="540893"/>
                  </a:cubicBezTo>
                  <a:cubicBezTo>
                    <a:pt x="882904" y="182880"/>
                    <a:pt x="441452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64381" y="7984744"/>
                    <a:pt x="4064381" y="7984744"/>
                    <a:pt x="4064381" y="7984744"/>
                  </a:cubicBezTo>
                  <a:cubicBezTo>
                    <a:pt x="4064381" y="0"/>
                    <a:pt x="4064381" y="0"/>
                    <a:pt x="4064381" y="0"/>
                  </a:cubicBezTo>
                  <a:cubicBezTo>
                    <a:pt x="3622929" y="0"/>
                    <a:pt x="3181477" y="182880"/>
                    <a:pt x="2587752" y="540893"/>
                  </a:cubicBez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8" name="Group 4"/>
          <p:cNvGrpSpPr/>
          <p:nvPr/>
        </p:nvGrpSpPr>
        <p:grpSpPr>
          <a:xfrm>
            <a:off x="10726560" y="5731200"/>
            <a:ext cx="3167640" cy="6228720"/>
            <a:chOff x="10726560" y="5731200"/>
            <a:chExt cx="3167640" cy="6228720"/>
          </a:xfrm>
        </p:grpSpPr>
        <p:sp>
          <p:nvSpPr>
            <p:cNvPr id="199" name="Freeform 5"/>
            <p:cNvSpPr/>
            <p:nvPr/>
          </p:nvSpPr>
          <p:spPr>
            <a:xfrm>
              <a:off x="10726560" y="5731200"/>
              <a:ext cx="3167640" cy="6228720"/>
            </a:xfrm>
            <a:custGeom>
              <a:avLst/>
              <a:gdLst/>
              <a:ahLst/>
              <a:rect l="l" t="t" r="r" b="b"/>
              <a:pathLst>
                <a:path w="4060825" h="7984744">
                  <a:moveTo>
                    <a:pt x="2590419" y="540893"/>
                  </a:moveTo>
                  <a:cubicBezTo>
                    <a:pt x="2430399" y="647573"/>
                    <a:pt x="2239899" y="700913"/>
                    <a:pt x="2034286" y="700913"/>
                  </a:cubicBezTo>
                  <a:cubicBezTo>
                    <a:pt x="1828673" y="700913"/>
                    <a:pt x="1638173" y="647573"/>
                    <a:pt x="1470533" y="540893"/>
                  </a:cubicBezTo>
                  <a:cubicBezTo>
                    <a:pt x="876173" y="182880"/>
                    <a:pt x="441833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60825" y="7984744"/>
                    <a:pt x="4060825" y="7984744"/>
                    <a:pt x="4060825" y="7984744"/>
                  </a:cubicBezTo>
                  <a:cubicBezTo>
                    <a:pt x="4060825" y="0"/>
                    <a:pt x="4060825" y="0"/>
                    <a:pt x="4060825" y="0"/>
                  </a:cubicBezTo>
                  <a:cubicBezTo>
                    <a:pt x="3626612" y="0"/>
                    <a:pt x="3184652" y="182880"/>
                    <a:pt x="2590419" y="540893"/>
                  </a:cubicBezTo>
                  <a:close/>
                </a:path>
              </a:pathLst>
            </a:custGeom>
            <a:solidFill>
              <a:srgbClr val="f4c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0" name="Group 6"/>
          <p:cNvGrpSpPr/>
          <p:nvPr/>
        </p:nvGrpSpPr>
        <p:grpSpPr>
          <a:xfrm>
            <a:off x="7560720" y="5731200"/>
            <a:ext cx="3165480" cy="6228720"/>
            <a:chOff x="7560720" y="5731200"/>
            <a:chExt cx="3165480" cy="6228720"/>
          </a:xfrm>
        </p:grpSpPr>
        <p:sp>
          <p:nvSpPr>
            <p:cNvPr id="201" name="Freeform 7"/>
            <p:cNvSpPr/>
            <p:nvPr/>
          </p:nvSpPr>
          <p:spPr>
            <a:xfrm>
              <a:off x="7560720" y="5731200"/>
              <a:ext cx="3165480" cy="6228720"/>
            </a:xfrm>
            <a:custGeom>
              <a:avLst/>
              <a:gdLst/>
              <a:ahLst/>
              <a:rect l="l" t="t" r="r" b="b"/>
              <a:pathLst>
                <a:path w="4057904" h="7984744">
                  <a:moveTo>
                    <a:pt x="2588514" y="540893"/>
                  </a:moveTo>
                  <a:cubicBezTo>
                    <a:pt x="2421001" y="647573"/>
                    <a:pt x="2230628" y="700913"/>
                    <a:pt x="2025142" y="700913"/>
                  </a:cubicBezTo>
                  <a:cubicBezTo>
                    <a:pt x="1819656" y="700913"/>
                    <a:pt x="1629283" y="647573"/>
                    <a:pt x="1469390" y="540893"/>
                  </a:cubicBezTo>
                  <a:cubicBezTo>
                    <a:pt x="875538" y="182880"/>
                    <a:pt x="433959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57904" y="7984744"/>
                    <a:pt x="4057904" y="7984744"/>
                    <a:pt x="4057904" y="7984744"/>
                  </a:cubicBezTo>
                  <a:cubicBezTo>
                    <a:pt x="4057904" y="0"/>
                    <a:pt x="4057904" y="0"/>
                    <a:pt x="4057904" y="0"/>
                  </a:cubicBezTo>
                  <a:cubicBezTo>
                    <a:pt x="3616325" y="0"/>
                    <a:pt x="3174746" y="182880"/>
                    <a:pt x="2588514" y="540893"/>
                  </a:cubicBez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" name="Group 8"/>
          <p:cNvGrpSpPr/>
          <p:nvPr/>
        </p:nvGrpSpPr>
        <p:grpSpPr>
          <a:xfrm>
            <a:off x="4388400" y="5731200"/>
            <a:ext cx="3171960" cy="6228720"/>
            <a:chOff x="4388400" y="5731200"/>
            <a:chExt cx="3171960" cy="6228720"/>
          </a:xfrm>
        </p:grpSpPr>
        <p:sp>
          <p:nvSpPr>
            <p:cNvPr id="203" name="Freeform 9"/>
            <p:cNvSpPr/>
            <p:nvPr/>
          </p:nvSpPr>
          <p:spPr>
            <a:xfrm>
              <a:off x="4388400" y="5731200"/>
              <a:ext cx="3171960" cy="6228720"/>
            </a:xfrm>
            <a:custGeom>
              <a:avLst/>
              <a:gdLst/>
              <a:ahLst/>
              <a:rect l="l" t="t" r="r" b="b"/>
              <a:pathLst>
                <a:path w="4066540" h="7984744">
                  <a:moveTo>
                    <a:pt x="2589149" y="540893"/>
                  </a:moveTo>
                  <a:cubicBezTo>
                    <a:pt x="2429256" y="647573"/>
                    <a:pt x="2238883" y="700913"/>
                    <a:pt x="2033270" y="700913"/>
                  </a:cubicBezTo>
                  <a:cubicBezTo>
                    <a:pt x="1827657" y="700913"/>
                    <a:pt x="1637284" y="647573"/>
                    <a:pt x="1477391" y="540893"/>
                  </a:cubicBezTo>
                  <a:cubicBezTo>
                    <a:pt x="883412" y="182880"/>
                    <a:pt x="441706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66540" y="7984744"/>
                    <a:pt x="4066540" y="7984744"/>
                    <a:pt x="4066540" y="7984744"/>
                  </a:cubicBezTo>
                  <a:cubicBezTo>
                    <a:pt x="4066540" y="0"/>
                    <a:pt x="4066540" y="0"/>
                    <a:pt x="4066540" y="0"/>
                  </a:cubicBezTo>
                  <a:cubicBezTo>
                    <a:pt x="3624834" y="0"/>
                    <a:pt x="3183128" y="182880"/>
                    <a:pt x="2589149" y="540893"/>
                  </a:cubicBezTo>
                  <a:close/>
                </a:path>
              </a:pathLst>
            </a:custGeom>
            <a:solidFill>
              <a:srgbClr val="f4c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10"/>
          <p:cNvGrpSpPr/>
          <p:nvPr/>
        </p:nvGrpSpPr>
        <p:grpSpPr>
          <a:xfrm>
            <a:off x="1222560" y="5731200"/>
            <a:ext cx="3165480" cy="6228720"/>
            <a:chOff x="1222560" y="5731200"/>
            <a:chExt cx="3165480" cy="6228720"/>
          </a:xfrm>
        </p:grpSpPr>
        <p:sp>
          <p:nvSpPr>
            <p:cNvPr id="205" name="Freeform 11"/>
            <p:cNvSpPr/>
            <p:nvPr/>
          </p:nvSpPr>
          <p:spPr>
            <a:xfrm>
              <a:off x="1222560" y="5731200"/>
              <a:ext cx="3165480" cy="6228720"/>
            </a:xfrm>
            <a:custGeom>
              <a:avLst/>
              <a:gdLst/>
              <a:ahLst/>
              <a:rect l="l" t="t" r="r" b="b"/>
              <a:pathLst>
                <a:path w="4057904" h="7984744">
                  <a:moveTo>
                    <a:pt x="2588514" y="540893"/>
                  </a:moveTo>
                  <a:cubicBezTo>
                    <a:pt x="2428621" y="647573"/>
                    <a:pt x="2238248" y="700913"/>
                    <a:pt x="2032762" y="700913"/>
                  </a:cubicBezTo>
                  <a:cubicBezTo>
                    <a:pt x="1827276" y="700913"/>
                    <a:pt x="1636903" y="647573"/>
                    <a:pt x="1469390" y="540893"/>
                  </a:cubicBezTo>
                  <a:cubicBezTo>
                    <a:pt x="875538" y="182880"/>
                    <a:pt x="441579" y="0"/>
                    <a:pt x="0" y="0"/>
                  </a:cubicBezTo>
                  <a:cubicBezTo>
                    <a:pt x="0" y="7984744"/>
                    <a:pt x="0" y="7984744"/>
                    <a:pt x="0" y="7984744"/>
                  </a:cubicBezTo>
                  <a:cubicBezTo>
                    <a:pt x="4057904" y="7984744"/>
                    <a:pt x="4057904" y="7984744"/>
                    <a:pt x="4057904" y="7984744"/>
                  </a:cubicBezTo>
                  <a:cubicBezTo>
                    <a:pt x="4057904" y="0"/>
                    <a:pt x="4057904" y="0"/>
                    <a:pt x="4057904" y="0"/>
                  </a:cubicBezTo>
                  <a:cubicBezTo>
                    <a:pt x="3623945" y="0"/>
                    <a:pt x="3182366" y="182880"/>
                    <a:pt x="2588514" y="540893"/>
                  </a:cubicBez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6" name="Group 12"/>
          <p:cNvGrpSpPr/>
          <p:nvPr/>
        </p:nvGrpSpPr>
        <p:grpSpPr>
          <a:xfrm>
            <a:off x="4564440" y="980640"/>
            <a:ext cx="9121680" cy="1606320"/>
            <a:chOff x="4564440" y="980640"/>
            <a:chExt cx="9121680" cy="1606320"/>
          </a:xfrm>
        </p:grpSpPr>
        <p:sp>
          <p:nvSpPr>
            <p:cNvPr id="207" name="Freeform 13"/>
            <p:cNvSpPr/>
            <p:nvPr/>
          </p:nvSpPr>
          <p:spPr>
            <a:xfrm>
              <a:off x="4564440" y="1197720"/>
              <a:ext cx="9121680" cy="1389240"/>
            </a:xfrm>
            <a:custGeom>
              <a:avLst/>
              <a:gdLst/>
              <a:ahLst/>
              <a:rect l="l" t="t" r="r" b="b"/>
              <a:pathLst>
                <a:path w="2402490" h="365943">
                  <a:moveTo>
                    <a:pt x="0" y="0"/>
                  </a:moveTo>
                  <a:lnTo>
                    <a:pt x="2402490" y="0"/>
                  </a:lnTo>
                  <a:lnTo>
                    <a:pt x="2402490" y="365943"/>
                  </a:lnTo>
                  <a:lnTo>
                    <a:pt x="0" y="365943"/>
                  </a:lnTo>
                  <a:close/>
                </a:path>
              </a:pathLst>
            </a:custGeom>
            <a:solidFill>
              <a:srgbClr val="f47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TextBox 14"/>
            <p:cNvSpPr/>
            <p:nvPr/>
          </p:nvSpPr>
          <p:spPr>
            <a:xfrm>
              <a:off x="4564440" y="980640"/>
              <a:ext cx="9121680" cy="160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983"/>
                </a:lnSpc>
                <a:buNone/>
                <a:tabLst>
                  <a:tab algn="l" pos="0"/>
                </a:tabLst>
              </a:pPr>
              <a:r>
                <a:rPr b="0" lang="en-US" sz="3609" spc="361" strike="noStrike">
                  <a:solidFill>
                    <a:srgbClr val="ffffff"/>
                  </a:solidFill>
                  <a:latin typeface="DM Sans"/>
                </a:rPr>
                <a:t>VERİ SETİNDEKİ EN ÖNEMLİ DEĞİŞKENLER</a:t>
              </a:r>
              <a:endParaRPr b="0" lang="en-US" sz="3609" spc="-1" strike="noStrike">
                <a:latin typeface="Arial"/>
              </a:endParaRPr>
            </a:p>
          </p:txBody>
        </p:sp>
      </p:grpSp>
      <p:grpSp>
        <p:nvGrpSpPr>
          <p:cNvPr id="209" name="Group 15"/>
          <p:cNvGrpSpPr/>
          <p:nvPr/>
        </p:nvGrpSpPr>
        <p:grpSpPr>
          <a:xfrm>
            <a:off x="1427400" y="3191400"/>
            <a:ext cx="2753640" cy="2672640"/>
            <a:chOff x="1427400" y="3191400"/>
            <a:chExt cx="2753640" cy="2672640"/>
          </a:xfrm>
        </p:grpSpPr>
        <p:sp>
          <p:nvSpPr>
            <p:cNvPr id="210" name="Freeform 16"/>
            <p:cNvSpPr/>
            <p:nvPr/>
          </p:nvSpPr>
          <p:spPr>
            <a:xfrm>
              <a:off x="1427400" y="3213720"/>
              <a:ext cx="2753640" cy="262836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Freeform 17"/>
            <p:cNvSpPr/>
            <p:nvPr/>
          </p:nvSpPr>
          <p:spPr>
            <a:xfrm>
              <a:off x="1467720" y="3191400"/>
              <a:ext cx="2672640" cy="267264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3733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2" name="Group 18"/>
          <p:cNvGrpSpPr/>
          <p:nvPr/>
        </p:nvGrpSpPr>
        <p:grpSpPr>
          <a:xfrm>
            <a:off x="4565160" y="3278520"/>
            <a:ext cx="2769840" cy="2672640"/>
            <a:chOff x="4565160" y="3278520"/>
            <a:chExt cx="2769840" cy="2672640"/>
          </a:xfrm>
        </p:grpSpPr>
        <p:sp>
          <p:nvSpPr>
            <p:cNvPr id="213" name="Freeform 19"/>
            <p:cNvSpPr/>
            <p:nvPr/>
          </p:nvSpPr>
          <p:spPr>
            <a:xfrm rot="21582000">
              <a:off x="4572000" y="3297960"/>
              <a:ext cx="2756160" cy="2633040"/>
            </a:xfrm>
            <a:custGeom>
              <a:avLst/>
              <a:gdLst/>
              <a:ahLst/>
              <a:rect l="l" t="t" r="r" b="b"/>
              <a:pathLst>
                <a:path w="6548312" h="6255854">
                  <a:moveTo>
                    <a:pt x="3290477" y="10843"/>
                  </a:moveTo>
                  <a:cubicBezTo>
                    <a:pt x="2173556" y="0"/>
                    <a:pt x="1136205" y="587602"/>
                    <a:pt x="571223" y="1551152"/>
                  </a:cubicBezTo>
                  <a:cubicBezTo>
                    <a:pt x="6242" y="2514701"/>
                    <a:pt x="0" y="3706898"/>
                    <a:pt x="554860" y="4676311"/>
                  </a:cubicBezTo>
                  <a:cubicBezTo>
                    <a:pt x="1109720" y="5645724"/>
                    <a:pt x="2140861" y="6244157"/>
                    <a:pt x="3257835" y="6245010"/>
                  </a:cubicBezTo>
                  <a:cubicBezTo>
                    <a:pt x="4374756" y="6255853"/>
                    <a:pt x="5412107" y="5668251"/>
                    <a:pt x="5977088" y="4704702"/>
                  </a:cubicBezTo>
                  <a:cubicBezTo>
                    <a:pt x="6542070" y="3741153"/>
                    <a:pt x="6548312" y="2548955"/>
                    <a:pt x="5993452" y="1579543"/>
                  </a:cubicBezTo>
                  <a:cubicBezTo>
                    <a:pt x="5438592" y="610130"/>
                    <a:pt x="4407451" y="11697"/>
                    <a:pt x="3290477" y="10844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Freeform 20"/>
            <p:cNvSpPr/>
            <p:nvPr/>
          </p:nvSpPr>
          <p:spPr>
            <a:xfrm>
              <a:off x="4613760" y="3278520"/>
              <a:ext cx="2672640" cy="267264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4c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5" name="Group 21"/>
          <p:cNvGrpSpPr/>
          <p:nvPr/>
        </p:nvGrpSpPr>
        <p:grpSpPr>
          <a:xfrm>
            <a:off x="7798680" y="3147840"/>
            <a:ext cx="2753640" cy="2672640"/>
            <a:chOff x="7798680" y="3147840"/>
            <a:chExt cx="2753640" cy="2672640"/>
          </a:xfrm>
        </p:grpSpPr>
        <p:sp>
          <p:nvSpPr>
            <p:cNvPr id="216" name="Freeform 22"/>
            <p:cNvSpPr/>
            <p:nvPr/>
          </p:nvSpPr>
          <p:spPr>
            <a:xfrm>
              <a:off x="7798680" y="3170160"/>
              <a:ext cx="2753640" cy="262836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Freeform 23"/>
            <p:cNvSpPr/>
            <p:nvPr/>
          </p:nvSpPr>
          <p:spPr>
            <a:xfrm>
              <a:off x="7839360" y="3147840"/>
              <a:ext cx="2672640" cy="267264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3733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8" name="Group 24"/>
          <p:cNvGrpSpPr/>
          <p:nvPr/>
        </p:nvGrpSpPr>
        <p:grpSpPr>
          <a:xfrm>
            <a:off x="10945080" y="3234960"/>
            <a:ext cx="2753640" cy="2672640"/>
            <a:chOff x="10945080" y="3234960"/>
            <a:chExt cx="2753640" cy="2672640"/>
          </a:xfrm>
        </p:grpSpPr>
        <p:sp>
          <p:nvSpPr>
            <p:cNvPr id="219" name="Freeform 25"/>
            <p:cNvSpPr/>
            <p:nvPr/>
          </p:nvSpPr>
          <p:spPr>
            <a:xfrm>
              <a:off x="10945080" y="3257280"/>
              <a:ext cx="2753640" cy="262836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Freeform 26"/>
            <p:cNvSpPr/>
            <p:nvPr/>
          </p:nvSpPr>
          <p:spPr>
            <a:xfrm>
              <a:off x="10985400" y="3234960"/>
              <a:ext cx="2672640" cy="267264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4c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1" name="Group 27"/>
          <p:cNvGrpSpPr/>
          <p:nvPr/>
        </p:nvGrpSpPr>
        <p:grpSpPr>
          <a:xfrm>
            <a:off x="14065920" y="3278520"/>
            <a:ext cx="2753640" cy="2672640"/>
            <a:chOff x="14065920" y="3278520"/>
            <a:chExt cx="2753640" cy="2672640"/>
          </a:xfrm>
        </p:grpSpPr>
        <p:sp>
          <p:nvSpPr>
            <p:cNvPr id="222" name="Freeform 28"/>
            <p:cNvSpPr/>
            <p:nvPr/>
          </p:nvSpPr>
          <p:spPr>
            <a:xfrm>
              <a:off x="14065920" y="3300840"/>
              <a:ext cx="2753640" cy="262836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Freeform 29"/>
            <p:cNvSpPr/>
            <p:nvPr/>
          </p:nvSpPr>
          <p:spPr>
            <a:xfrm>
              <a:off x="14106240" y="3278520"/>
              <a:ext cx="2672640" cy="267264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3733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4" name="TextBox 30"/>
          <p:cNvSpPr/>
          <p:nvPr/>
        </p:nvSpPr>
        <p:spPr>
          <a:xfrm>
            <a:off x="1442160" y="7471080"/>
            <a:ext cx="2726280" cy="14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42"/>
              </a:lnSpc>
              <a:buNone/>
              <a:tabLst>
                <a:tab algn="l" pos="0"/>
              </a:tabLst>
            </a:pPr>
            <a:r>
              <a:rPr b="0" lang="en-US" sz="2130" spc="208" strike="noStrike">
                <a:solidFill>
                  <a:srgbClr val="ffffff"/>
                </a:solidFill>
                <a:latin typeface="DM Sans"/>
              </a:rPr>
              <a:t>Kayıt oluşturulduğunda  kullanıcının yaşı</a:t>
            </a:r>
            <a:endParaRPr b="0" lang="en-US" sz="2130" spc="-1" strike="noStrike">
              <a:latin typeface="Arial"/>
            </a:endParaRPr>
          </a:p>
        </p:txBody>
      </p:sp>
      <p:sp>
        <p:nvSpPr>
          <p:cNvPr id="225" name="TextBox 31"/>
          <p:cNvSpPr/>
          <p:nvPr/>
        </p:nvSpPr>
        <p:spPr>
          <a:xfrm>
            <a:off x="4611240" y="7471080"/>
            <a:ext cx="2726280" cy="14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42"/>
              </a:lnSpc>
              <a:buNone/>
              <a:tabLst>
                <a:tab algn="l" pos="0"/>
              </a:tabLst>
            </a:pPr>
            <a:r>
              <a:rPr b="0" lang="en-US" sz="2130" spc="208" strike="noStrike">
                <a:solidFill>
                  <a:srgbClr val="ffffff"/>
                </a:solidFill>
                <a:latin typeface="DM Sans"/>
              </a:rPr>
              <a:t>Kullanıcının yaşadığı bölgenin güven puanı </a:t>
            </a:r>
            <a:endParaRPr b="0" lang="en-US" sz="2130" spc="-1" strike="noStrike">
              <a:latin typeface="Arial"/>
            </a:endParaRPr>
          </a:p>
        </p:txBody>
      </p:sp>
      <p:sp>
        <p:nvSpPr>
          <p:cNvPr id="226" name="TextBox 32"/>
          <p:cNvSpPr/>
          <p:nvPr/>
        </p:nvSpPr>
        <p:spPr>
          <a:xfrm>
            <a:off x="7762320" y="7288920"/>
            <a:ext cx="2726280" cy="186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42"/>
              </a:lnSpc>
              <a:buNone/>
              <a:tabLst>
                <a:tab algn="l" pos="0"/>
              </a:tabLst>
            </a:pPr>
            <a:r>
              <a:rPr b="0" lang="en-US" sz="2130" spc="208" strike="noStrike">
                <a:solidFill>
                  <a:srgbClr val="ffffff"/>
                </a:solidFill>
                <a:latin typeface="DM Sans"/>
              </a:rPr>
              <a:t>Kullanıcının son telefon numarası değişiminden geçen süre</a:t>
            </a:r>
            <a:endParaRPr b="0" lang="en-US" sz="2130" spc="-1" strike="noStrike">
              <a:latin typeface="Arial"/>
            </a:endParaRPr>
          </a:p>
        </p:txBody>
      </p:sp>
      <p:sp>
        <p:nvSpPr>
          <p:cNvPr id="227" name="TextBox 33"/>
          <p:cNvSpPr/>
          <p:nvPr/>
        </p:nvSpPr>
        <p:spPr>
          <a:xfrm>
            <a:off x="10947240" y="7288920"/>
            <a:ext cx="2726280" cy="14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42"/>
              </a:lnSpc>
              <a:buNone/>
              <a:tabLst>
                <a:tab algn="l" pos="0"/>
              </a:tabLst>
            </a:pPr>
            <a:r>
              <a:rPr b="0" lang="en-US" sz="2130" spc="208" strike="noStrike">
                <a:solidFill>
                  <a:srgbClr val="ffffff"/>
                </a:solidFill>
                <a:latin typeface="DM Sans"/>
              </a:rPr>
              <a:t>Kullanıcının yaşadığı yer ile çalıştığı yerin aynı olması</a:t>
            </a:r>
            <a:endParaRPr b="0" lang="en-US" sz="2130" spc="-1" strike="noStrike">
              <a:latin typeface="Arial"/>
            </a:endParaRPr>
          </a:p>
        </p:txBody>
      </p:sp>
      <p:sp>
        <p:nvSpPr>
          <p:cNvPr id="228" name="TextBox 34"/>
          <p:cNvSpPr/>
          <p:nvPr/>
        </p:nvSpPr>
        <p:spPr>
          <a:xfrm>
            <a:off x="14075640" y="7653240"/>
            <a:ext cx="272628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42"/>
              </a:lnSpc>
              <a:buNone/>
              <a:tabLst>
                <a:tab algn="l" pos="0"/>
              </a:tabLst>
            </a:pPr>
            <a:r>
              <a:rPr b="0" lang="en-US" sz="2130" spc="208" strike="noStrike">
                <a:solidFill>
                  <a:srgbClr val="ffffff"/>
                </a:solidFill>
                <a:latin typeface="DM Sans"/>
              </a:rPr>
              <a:t>Kullanıcının arabasının yaşı</a:t>
            </a:r>
            <a:endParaRPr b="0" lang="en-US" sz="2130" spc="-1" strike="noStrike">
              <a:latin typeface="Arial"/>
            </a:endParaRPr>
          </a:p>
        </p:txBody>
      </p:sp>
    </p:spTree>
  </p:cSld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LibreOffice/7.3.7.2$Linux_X86_64 LibreOffice_project/30$Build-2</Application>
  <AppVersion>15.0000</AppVersion>
  <Words>372</Words>
  <Paragraphs>108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DAF5U7DVSqg</dc:identifier>
  <dc:language>en-US</dc:language>
  <cp:lastModifiedBy/>
  <dcterms:modified xsi:type="dcterms:W3CDTF">2024-02-02T18:44:38Z</dcterms:modified>
  <cp:revision>4</cp:revision>
  <dc:subject/>
  <dc:title>KREDİ TEMERRÜT TAHMİN MODELİ MODELİ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Özel</vt:lpwstr>
  </property>
  <property fmtid="{D5CDD505-2E9C-101B-9397-08002B2CF9AE}" pid="4" name="Slides">
    <vt:i4>25</vt:i4>
  </property>
</Properties>
</file>